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77" r:id="rId4"/>
    <p:sldId id="258" r:id="rId5"/>
    <p:sldId id="260" r:id="rId6"/>
    <p:sldId id="259" r:id="rId7"/>
    <p:sldId id="261" r:id="rId8"/>
    <p:sldId id="278" r:id="rId9"/>
    <p:sldId id="279" r:id="rId10"/>
    <p:sldId id="286" r:id="rId11"/>
    <p:sldId id="262" r:id="rId12"/>
    <p:sldId id="287" r:id="rId13"/>
    <p:sldId id="265" r:id="rId14"/>
    <p:sldId id="280" r:id="rId15"/>
    <p:sldId id="266" r:id="rId16"/>
    <p:sldId id="267" r:id="rId17"/>
    <p:sldId id="268" r:id="rId18"/>
    <p:sldId id="269" r:id="rId19"/>
    <p:sldId id="270" r:id="rId20"/>
    <p:sldId id="271" r:id="rId21"/>
    <p:sldId id="272" r:id="rId22"/>
    <p:sldId id="273" r:id="rId23"/>
    <p:sldId id="282" r:id="rId24"/>
    <p:sldId id="275" r:id="rId25"/>
    <p:sldId id="281" r:id="rId26"/>
    <p:sldId id="284" r:id="rId27"/>
    <p:sldId id="285" r:id="rId28"/>
    <p:sldId id="288" r:id="rId29"/>
    <p:sldId id="294" r:id="rId30"/>
    <p:sldId id="289" r:id="rId31"/>
    <p:sldId id="295" r:id="rId32"/>
    <p:sldId id="296" r:id="rId33"/>
    <p:sldId id="290" r:id="rId34"/>
    <p:sldId id="291" r:id="rId35"/>
    <p:sldId id="299" r:id="rId36"/>
    <p:sldId id="297" r:id="rId37"/>
    <p:sldId id="283" r:id="rId38"/>
    <p:sldId id="304" r:id="rId39"/>
    <p:sldId id="305" r:id="rId40"/>
    <p:sldId id="306" r:id="rId41"/>
    <p:sldId id="293" r:id="rId42"/>
    <p:sldId id="292" r:id="rId43"/>
    <p:sldId id="276" r:id="rId44"/>
  </p:sldIdLst>
  <p:sldSz cx="10160000" cy="7620000"/>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62AE"/>
    <a:srgbClr val="DE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4" autoAdjust="0"/>
    <p:restoredTop sz="75742" autoAdjust="0"/>
  </p:normalViewPr>
  <p:slideViewPr>
    <p:cSldViewPr>
      <p:cViewPr varScale="1">
        <p:scale>
          <a:sx n="50" d="100"/>
          <a:sy n="50" d="100"/>
        </p:scale>
        <p:origin x="-181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pPr>
              <a:defRPr/>
            </a:pPr>
            <a:endParaRPr lang="en-US"/>
          </a:p>
        </p:txBody>
      </p:sp>
      <p:sp>
        <p:nvSpPr>
          <p:cNvPr id="5122" name="Rectangle 2"/>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endParaRPr lang="en-US"/>
          </a:p>
        </p:txBody>
      </p:sp>
      <p:sp>
        <p:nvSpPr>
          <p:cNvPr id="50180" name="Rectangle 3"/>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4"/>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5" name="Rectangle 5"/>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pPr>
              <a:defRPr/>
            </a:pPr>
            <a:endParaRPr lang="en-US"/>
          </a:p>
        </p:txBody>
      </p:sp>
      <p:sp>
        <p:nvSpPr>
          <p:cNvPr id="5126" name="Rectangle 6"/>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EF8BEDF3-EC3A-4FF2-BAAD-9297FB1E0F7A}" type="slidenum">
              <a:rPr lang="en-US"/>
              <a:pPr>
                <a:defRPr/>
              </a:pPr>
              <a:t>‹#›</a:t>
            </a:fld>
            <a:endParaRPr lang="en-US"/>
          </a:p>
        </p:txBody>
      </p:sp>
    </p:spTree>
    <p:extLst>
      <p:ext uri="{BB962C8B-B14F-4D97-AF65-F5344CB8AC3E}">
        <p14:creationId xmlns:p14="http://schemas.microsoft.com/office/powerpoint/2010/main" val="20636493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87FF10F-0243-47BF-9168-064A192BE125}" type="slidenum">
              <a:rPr lang="en-US" sz="1200" smtClean="0"/>
              <a:pPr eaLnBrk="1" hangingPunct="1"/>
              <a:t>1</a:t>
            </a:fld>
            <a:endParaRPr 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6"/>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A956907-E434-498B-B144-281D2D719669}" type="slidenum">
              <a:rPr lang="en-US" sz="1200" smtClean="0"/>
              <a:pPr eaLnBrk="1" hangingPunct="1"/>
              <a:t>11</a:t>
            </a:fld>
            <a:endParaRPr lang="en-US" sz="1200" smtClean="0"/>
          </a:p>
        </p:txBody>
      </p:sp>
      <p:sp>
        <p:nvSpPr>
          <p:cNvPr id="60419" name="Rectangle 1"/>
          <p:cNvSpPr>
            <a:spLocks noGrp="1" noRot="1" noChangeAspect="1" noChangeArrowheads="1" noTextEdit="1"/>
          </p:cNvSpPr>
          <p:nvPr>
            <p:ph type="sldImg"/>
          </p:nvPr>
        </p:nvSpPr>
        <p:spPr>
          <a:ln/>
        </p:spPr>
      </p:sp>
      <p:sp>
        <p:nvSpPr>
          <p:cNvPr id="60420"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en-US" sz="1600" smtClean="0">
                <a:solidFill>
                  <a:srgbClr val="444444"/>
                </a:solidFill>
                <a:latin typeface="Arial" charset="0"/>
              </a:rPr>
              <a:t>Shields connect to the I/O board to extend it's functionality.  Hundreds of shields are available, and you can make your own.</a:t>
            </a:r>
            <a:endParaRPr lang="en-US" smtClean="0">
              <a:latin typeface="Times New Roman" pitchFamily="18" charset="0"/>
            </a:endParaRPr>
          </a:p>
          <a:p>
            <a:pPr eaLnBrk="1" hangingPunct="1">
              <a:lnSpc>
                <a:spcPct val="95000"/>
              </a:lnSpc>
              <a:spcBef>
                <a:spcPct val="0"/>
              </a:spcBef>
            </a:pPr>
            <a:endParaRPr lang="en-US" sz="1600" smtClean="0">
              <a:solidFill>
                <a:srgbClr val="444444"/>
              </a:solidFill>
              <a:latin typeface="Arial" charset="0"/>
            </a:endParaRPr>
          </a:p>
          <a:p>
            <a:pPr eaLnBrk="1" hangingPunct="1">
              <a:lnSpc>
                <a:spcPct val="95000"/>
              </a:lnSpc>
              <a:spcBef>
                <a:spcPct val="0"/>
              </a:spcBef>
            </a:pPr>
            <a:r>
              <a:rPr lang="en-US" sz="1600" smtClean="0">
                <a:solidFill>
                  <a:srgbClr val="444444"/>
                </a:solidFill>
                <a:latin typeface="Arial" charset="0"/>
              </a:rPr>
              <a:t>Starting from the upper left going clockwise:</a:t>
            </a:r>
            <a:endParaRPr lang="en-US" smtClean="0">
              <a:latin typeface="Times New Roman" pitchFamily="18" charset="0"/>
            </a:endParaRPr>
          </a:p>
          <a:p>
            <a:pPr eaLnBrk="1" hangingPunct="1">
              <a:lnSpc>
                <a:spcPct val="95000"/>
              </a:lnSpc>
              <a:spcBef>
                <a:spcPct val="0"/>
              </a:spcBef>
            </a:pPr>
            <a:r>
              <a:rPr lang="en-US" sz="1600" smtClean="0">
                <a:solidFill>
                  <a:srgbClr val="444444"/>
                </a:solidFill>
                <a:latin typeface="Arial" charset="0"/>
              </a:rPr>
              <a:t>Wireless Network Shield</a:t>
            </a:r>
          </a:p>
          <a:p>
            <a:pPr eaLnBrk="1" hangingPunct="1">
              <a:lnSpc>
                <a:spcPct val="95000"/>
              </a:lnSpc>
              <a:spcBef>
                <a:spcPct val="0"/>
              </a:spcBef>
            </a:pPr>
            <a:r>
              <a:rPr lang="en-US" sz="1600" smtClean="0">
                <a:solidFill>
                  <a:srgbClr val="444444"/>
                </a:solidFill>
                <a:latin typeface="Arial" charset="0"/>
              </a:rPr>
              <a:t>Color LCD Shield</a:t>
            </a:r>
          </a:p>
          <a:p>
            <a:pPr eaLnBrk="1" hangingPunct="1">
              <a:lnSpc>
                <a:spcPct val="95000"/>
              </a:lnSpc>
              <a:spcBef>
                <a:spcPct val="0"/>
              </a:spcBef>
            </a:pPr>
            <a:r>
              <a:rPr lang="en-US" smtClean="0">
                <a:solidFill>
                  <a:srgbClr val="444444"/>
                </a:solidFill>
                <a:latin typeface="Arial" charset="0"/>
              </a:rPr>
              <a:t>Power Driver Shield (connects to a computer power supply).</a:t>
            </a:r>
            <a:endParaRPr lang="en-US" smtClean="0">
              <a:latin typeface="Times New Roman" pitchFamily="18" charset="0"/>
            </a:endParaRPr>
          </a:p>
          <a:p>
            <a:pPr eaLnBrk="1" hangingPunct="1">
              <a:lnSpc>
                <a:spcPct val="95000"/>
              </a:lnSpc>
              <a:spcBef>
                <a:spcPct val="0"/>
              </a:spcBef>
            </a:pPr>
            <a:r>
              <a:rPr lang="en-US" sz="1600" smtClean="0">
                <a:solidFill>
                  <a:srgbClr val="444444"/>
                </a:solidFill>
                <a:latin typeface="Arial" charset="0"/>
              </a:rPr>
              <a:t>GPS Shield</a:t>
            </a:r>
            <a:endParaRPr lang="en-US" smtClean="0">
              <a:latin typeface="Times New Roman" pitchFamily="18" charset="0"/>
            </a:endParaRPr>
          </a:p>
          <a:p>
            <a:pPr eaLnBrk="1" hangingPunct="1">
              <a:lnSpc>
                <a:spcPct val="95000"/>
              </a:lnSpc>
              <a:spcBef>
                <a:spcPct val="0"/>
              </a:spcBef>
            </a:pPr>
            <a:endParaRPr lang="en-US" sz="1600" smtClean="0">
              <a:solidFill>
                <a:srgbClr val="444444"/>
              </a:solidFill>
              <a:latin typeface="Arial" charset="0"/>
            </a:endParaRPr>
          </a:p>
          <a:p>
            <a:pPr eaLnBrk="1" hangingPunct="1">
              <a:lnSpc>
                <a:spcPct val="95000"/>
              </a:lnSpc>
              <a:spcBef>
                <a:spcPct val="0"/>
              </a:spcBef>
            </a:pPr>
            <a:r>
              <a:rPr lang="en-US" sz="1600" smtClean="0">
                <a:solidFill>
                  <a:srgbClr val="444444"/>
                </a:solidFill>
                <a:latin typeface="Arial" charset="0"/>
              </a:rPr>
              <a:t>Shields can run as low as $15, as high as $200.</a:t>
            </a:r>
            <a:endParaRPr lang="en-US" smtClean="0">
              <a:latin typeface="Times New Roman" pitchFamily="18" charset="0"/>
            </a:endParaRPr>
          </a:p>
          <a:p>
            <a:pPr eaLnBrk="1" hangingPunct="1">
              <a:lnSpc>
                <a:spcPct val="95000"/>
              </a:lnSpc>
              <a:spcBef>
                <a:spcPct val="0"/>
              </a:spcBef>
            </a:pPr>
            <a:endParaRPr lang="en-US" sz="1600" smtClean="0">
              <a:solidFill>
                <a:srgbClr val="444444"/>
              </a:solidFill>
              <a:latin typeface="Arial" charset="0"/>
            </a:endParaRPr>
          </a:p>
          <a:p>
            <a:pPr eaLnBrk="1" hangingPunct="1">
              <a:lnSpc>
                <a:spcPct val="95000"/>
              </a:lnSpc>
              <a:spcBef>
                <a:spcPct val="0"/>
              </a:spcBef>
            </a:pPr>
            <a:r>
              <a:rPr lang="en-US" sz="1600" smtClean="0">
                <a:solidFill>
                  <a:srgbClr val="444444"/>
                </a:solidFill>
                <a:latin typeface="Arial" charset="0"/>
              </a:rPr>
              <a:t>Bluetooth $40-$65</a:t>
            </a:r>
            <a:endParaRPr lang="en-US" smtClean="0">
              <a:latin typeface="Times New Roman" pitchFamily="18" charset="0"/>
            </a:endParaRPr>
          </a:p>
          <a:p>
            <a:pPr eaLnBrk="1" hangingPunct="1">
              <a:lnSpc>
                <a:spcPct val="95000"/>
              </a:lnSpc>
              <a:spcBef>
                <a:spcPct val="0"/>
              </a:spcBef>
            </a:pPr>
            <a:r>
              <a:rPr lang="en-US" sz="1600" smtClean="0">
                <a:solidFill>
                  <a:srgbClr val="444444"/>
                </a:solidFill>
                <a:latin typeface="Arial" charset="0"/>
              </a:rPr>
              <a:t>LCD: $40</a:t>
            </a:r>
            <a:endParaRPr lang="en-US" smtClean="0">
              <a:latin typeface="Times New Roman" pitchFamily="18" charset="0"/>
            </a:endParaRPr>
          </a:p>
          <a:p>
            <a:pPr eaLnBrk="1" hangingPunct="1">
              <a:lnSpc>
                <a:spcPct val="95000"/>
              </a:lnSpc>
              <a:spcBef>
                <a:spcPct val="0"/>
              </a:spcBef>
            </a:pPr>
            <a:r>
              <a:rPr lang="en-US" sz="1600" smtClean="0">
                <a:solidFill>
                  <a:srgbClr val="444444"/>
                </a:solidFill>
                <a:latin typeface="Arial" charset="0"/>
              </a:rPr>
              <a:t>GPS: $80</a:t>
            </a:r>
            <a:endParaRPr lang="en-US" smtClean="0">
              <a:latin typeface="Times New Roman" pitchFamily="18" charset="0"/>
            </a:endParaRPr>
          </a:p>
          <a:p>
            <a:pPr eaLnBrk="1" hangingPunct="1">
              <a:lnSpc>
                <a:spcPct val="95000"/>
              </a:lnSpc>
              <a:spcBef>
                <a:spcPct val="0"/>
              </a:spcBef>
            </a:pPr>
            <a:r>
              <a:rPr lang="en-US" sz="1600" smtClean="0">
                <a:solidFill>
                  <a:srgbClr val="444444"/>
                </a:solidFill>
                <a:latin typeface="Arial" charset="0"/>
              </a:rPr>
              <a:t>Power Driver: $20</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3E10E29-E0D9-465B-B2BA-0648921CE896}" type="slidenum">
              <a:rPr lang="en-US" sz="1200" smtClean="0"/>
              <a:pPr eaLnBrk="1" hangingPunct="1"/>
              <a:t>13</a:t>
            </a:fld>
            <a:endParaRPr 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Modules send serial data strings to the Arduino.</a:t>
            </a: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9847347-FB8B-4FC3-BF11-590CD2DB35DD}" type="slidenum">
              <a:rPr lang="en-US" sz="1200" smtClean="0"/>
              <a:pPr eaLnBrk="1" hangingPunct="1"/>
              <a:t>14</a:t>
            </a:fld>
            <a:endParaRPr 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6"/>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D6BCF2E-7F39-46F8-BCA2-849DF6C7AC13}" type="slidenum">
              <a:rPr lang="en-US" sz="1200" smtClean="0"/>
              <a:pPr eaLnBrk="1" hangingPunct="1"/>
              <a:t>15</a:t>
            </a:fld>
            <a:endParaRPr lang="en-US" sz="1200" smtClean="0"/>
          </a:p>
        </p:txBody>
      </p:sp>
      <p:sp>
        <p:nvSpPr>
          <p:cNvPr id="65539" name="Rectangle 1"/>
          <p:cNvSpPr>
            <a:spLocks noGrp="1" noRot="1" noChangeAspect="1" noChangeArrowheads="1" noTextEdit="1"/>
          </p:cNvSpPr>
          <p:nvPr>
            <p:ph type="sldImg"/>
          </p:nvPr>
        </p:nvSpPr>
        <p:spPr>
          <a:ln/>
        </p:spPr>
      </p:sp>
      <p:sp>
        <p:nvSpPr>
          <p:cNvPr id="65540"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en-US" sz="1600" smtClean="0">
                <a:solidFill>
                  <a:srgbClr val="444444"/>
                </a:solidFill>
                <a:latin typeface="Arial" charset="0"/>
              </a:rPr>
              <a:t>Shields aren't the only way to extend an Arduino board - you can hook sensors to it!  These are some of the hundreds (if not thousands) available.  Many of these are not made specifically for Arduino - some sensors, such as thermistors, you can get from Radio Shack and wire them in!</a:t>
            </a:r>
            <a:endParaRPr lang="en-US" smtClean="0">
              <a:latin typeface="Times New Roman" pitchFamily="18" charset="0"/>
            </a:endParaRPr>
          </a:p>
          <a:p>
            <a:pPr eaLnBrk="1" hangingPunct="1">
              <a:lnSpc>
                <a:spcPct val="95000"/>
              </a:lnSpc>
              <a:spcBef>
                <a:spcPct val="0"/>
              </a:spcBef>
            </a:pPr>
            <a:endParaRPr lang="en-US" sz="1600" smtClean="0">
              <a:solidFill>
                <a:srgbClr val="444444"/>
              </a:solidFill>
              <a:latin typeface="Arial" charset="0"/>
            </a:endParaRPr>
          </a:p>
          <a:p>
            <a:pPr eaLnBrk="1" hangingPunct="1">
              <a:lnSpc>
                <a:spcPct val="95000"/>
              </a:lnSpc>
              <a:spcBef>
                <a:spcPct val="0"/>
              </a:spcBef>
            </a:pPr>
            <a:r>
              <a:rPr lang="en-US" sz="1600" smtClean="0">
                <a:solidFill>
                  <a:srgbClr val="444444"/>
                </a:solidFill>
                <a:latin typeface="Arial" charset="0"/>
              </a:rPr>
              <a:t>Sensors can run as low as $0.95 (for a thermistor or light sensor) to $150 (Geiger counter sensor)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7C896AE-53E4-409E-B39D-E0B320BE15AA}" type="slidenum">
              <a:rPr lang="en-US" sz="1200" smtClean="0"/>
              <a:pPr eaLnBrk="1" hangingPunct="1"/>
              <a:t>16</a:t>
            </a:fld>
            <a:endParaRPr 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6"/>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595B76D-FD31-4314-B1D2-C1A2F5D3171B}" type="slidenum">
              <a:rPr lang="en-US" sz="1200" smtClean="0"/>
              <a:pPr eaLnBrk="1" hangingPunct="1"/>
              <a:t>17</a:t>
            </a:fld>
            <a:endParaRPr lang="en-US" sz="1200" smtClean="0"/>
          </a:p>
        </p:txBody>
      </p:sp>
      <p:sp>
        <p:nvSpPr>
          <p:cNvPr id="67587" name="Rectangle 1"/>
          <p:cNvSpPr>
            <a:spLocks noGrp="1" noRot="1" noChangeAspect="1" noChangeArrowheads="1" noTextEdit="1"/>
          </p:cNvSpPr>
          <p:nvPr>
            <p:ph type="sldImg"/>
          </p:nvPr>
        </p:nvSpPr>
        <p:spPr>
          <a:ln/>
        </p:spPr>
      </p:sp>
      <p:sp>
        <p:nvSpPr>
          <p:cNvPr id="67588"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en-US" sz="1600" smtClean="0">
                <a:solidFill>
                  <a:srgbClr val="444444"/>
                </a:solidFill>
                <a:latin typeface="Arial" charset="0"/>
              </a:rPr>
              <a:t>Sketches are built in the Arduino Development Kit. The dev kit is free and open source. It is basically a simplified C++ processor.</a:t>
            </a:r>
            <a:endParaRPr lang="en-US" smtClean="0">
              <a:latin typeface="Times New Roman" pitchFamily="18" charset="0"/>
            </a:endParaRPr>
          </a:p>
          <a:p>
            <a:pPr eaLnBrk="1" hangingPunct="1">
              <a:lnSpc>
                <a:spcPct val="95000"/>
              </a:lnSpc>
              <a:spcBef>
                <a:spcPct val="0"/>
              </a:spcBef>
            </a:pPr>
            <a:endParaRPr lang="en-US" sz="1600" smtClean="0">
              <a:solidFill>
                <a:srgbClr val="444444"/>
              </a:solidFill>
              <a:latin typeface="Arial" charset="0"/>
            </a:endParaRPr>
          </a:p>
          <a:p>
            <a:pPr eaLnBrk="1" hangingPunct="1">
              <a:lnSpc>
                <a:spcPct val="95000"/>
              </a:lnSpc>
              <a:spcBef>
                <a:spcPct val="0"/>
              </a:spcBef>
            </a:pPr>
            <a:r>
              <a:rPr lang="en-US" sz="1600" smtClean="0">
                <a:solidFill>
                  <a:srgbClr val="444444"/>
                </a:solidFill>
                <a:latin typeface="Arial" charset="0"/>
              </a:rPr>
              <a:t>The sketch is then uploaded to the Arduino I/O board and will run.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4EB399F-D268-47D6-AECF-B91202F262C8}" type="slidenum">
              <a:rPr lang="en-US" sz="1200" smtClean="0"/>
              <a:pPr eaLnBrk="1" hangingPunct="1"/>
              <a:t>18</a:t>
            </a:fld>
            <a:endParaRPr 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With the Argent Data Shield, you can use an Arduino to feed audio to an HT as well as gather GPS coordinates, even OBD-II or CAN-BUS information through it.</a:t>
            </a: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9E2F49A-9CAC-4FC9-A294-18BB0D5B5584}" type="slidenum">
              <a:rPr lang="en-US" sz="1200" smtClean="0"/>
              <a:pPr eaLnBrk="1" hangingPunct="1"/>
              <a:t>19</a:t>
            </a:fld>
            <a:endParaRPr lang="en-US"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The video is at http://www.youtube.com/watch?v=TP_fq_frqKw</a:t>
            </a: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3B053CF-8424-4F77-B2CD-D019CC5BF34F}" type="slidenum">
              <a:rPr lang="en-US" sz="1200" smtClean="0"/>
              <a:pPr eaLnBrk="1" hangingPunct="1"/>
              <a:t>20</a:t>
            </a:fld>
            <a:endParaRPr 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9F36A5C-5497-4FB5-9598-5F7988AF48A3}" type="slidenum">
              <a:rPr lang="en-US" sz="1200" smtClean="0"/>
              <a:pPr eaLnBrk="1" hangingPunct="1"/>
              <a:t>21</a:t>
            </a:fld>
            <a:endParaRPr 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48F76A1-2CC0-45F2-BCC5-D19385EFD1A1}" type="slidenum">
              <a:rPr lang="en-US" sz="1200" smtClean="0"/>
              <a:pPr eaLnBrk="1" hangingPunct="1"/>
              <a:t>2</a:t>
            </a:fld>
            <a:endParaRPr lang="en-US"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B209302-C77B-4C96-97DA-DAC325010E10}" type="slidenum">
              <a:rPr lang="en-US" sz="1200" smtClean="0"/>
              <a:pPr eaLnBrk="1" hangingPunct="1"/>
              <a:t>22</a:t>
            </a:fld>
            <a:endParaRPr lang="en-US"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The video is at http://www.youtube.com/watch?v=EfKVsrWgeCM&amp;feature=youtu.be</a:t>
            </a: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F6BF0F3-CB10-4282-8CC2-ACE7E2D18B3A}" type="slidenum">
              <a:rPr lang="en-US" sz="1200" smtClean="0"/>
              <a:pPr eaLnBrk="1" hangingPunct="1"/>
              <a:t>23</a:t>
            </a:fld>
            <a:endParaRPr lang="en-US" sz="12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5BF4079-C58F-4A44-B574-E58A488C5E4F}" type="slidenum">
              <a:rPr lang="en-US" sz="1200" smtClean="0"/>
              <a:pPr eaLnBrk="1" hangingPunct="1"/>
              <a:t>24</a:t>
            </a:fld>
            <a:endParaRPr lang="en-US" sz="12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2E63D6A-3B4F-4391-A90F-98C2185C404E}" type="slidenum">
              <a:rPr lang="en-US" sz="1200" smtClean="0"/>
              <a:pPr eaLnBrk="1" hangingPunct="1"/>
              <a:t>26</a:t>
            </a:fld>
            <a:endParaRPr lang="en-US" sz="1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The Raspberry Pi is a partially open (no board layout) full computer.  It runs a 700 MHz ARM processor and Linux on an SDCard.  2 USB ports, an Ethernet port, an HDMI port, a composite video port, an audio output port, and a bunch of GPIO pins that can be used for digital input and output.</a:t>
            </a:r>
          </a:p>
          <a:p>
            <a:endParaRPr lang="en-US" smtClean="0">
              <a:latin typeface="Times New Roman" pitchFamily="18" charset="0"/>
            </a:endParaRPr>
          </a:p>
          <a:p>
            <a:r>
              <a:rPr lang="en-US" smtClean="0">
                <a:latin typeface="Times New Roman" pitchFamily="18" charset="0"/>
              </a:rPr>
              <a:t>These cost $35 and are so far being used for WSPR, SDR, POCSAG Paging, a DX “watcher”, and an APRS TNC</a:t>
            </a: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B8698AF-C2B6-4105-A337-96C486C31966}" type="slidenum">
              <a:rPr lang="en-US" sz="1200" smtClean="0"/>
              <a:pPr eaLnBrk="1" hangingPunct="1"/>
              <a:t>27</a:t>
            </a:fld>
            <a:endParaRPr lang="en-US" sz="12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Source: http://www.tnc-x.com/TNCPi.htm.  This is a $40 board.</a:t>
            </a: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A2BE033-7682-464D-9E3B-A0640D4900E8}" type="slidenum">
              <a:rPr lang="en-US" sz="1200" smtClean="0"/>
              <a:pPr eaLnBrk="1" hangingPunct="1"/>
              <a:t>28</a:t>
            </a:fld>
            <a:endParaRPr lang="en-US" sz="12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The Pi Plate fits on top the Pi and makes for easier access to the pins on the Pi.  The Pi Cobbler does a similar function – makes for easier access, but it is made to connect to the Rpi via a ribbon cable and plugs into a breadboard.</a:t>
            </a: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CB88762-9106-4084-B424-5FCA7969B5EB}" type="slidenum">
              <a:rPr lang="en-US" sz="1200" smtClean="0"/>
              <a:pPr eaLnBrk="1" hangingPunct="1"/>
              <a:t>29</a:t>
            </a:fld>
            <a:endParaRPr lang="en-US" sz="120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Apologies for the flatlined charts – my Rpi flatlined just under 3 months ago.</a:t>
            </a: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702B36B-8397-4EB6-82C0-10A2815A0BEA}" type="slidenum">
              <a:rPr lang="en-US" sz="1200" smtClean="0"/>
              <a:pPr eaLnBrk="1" hangingPunct="1"/>
              <a:t>31</a:t>
            </a:fld>
            <a:endParaRPr lang="en-US" sz="12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1AED51E-7031-4648-BCDA-4DAD4F493E72}" type="slidenum">
              <a:rPr lang="en-US" sz="1200" smtClean="0"/>
              <a:pPr eaLnBrk="1" hangingPunct="1"/>
              <a:t>32</a:t>
            </a:fld>
            <a:endParaRPr lang="en-US" sz="12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Also: DC-to-Daylight SDR, hopefully to be announced at Dayton 2014.</a:t>
            </a: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0109A71-09BA-4214-A112-5F53CF417307}" type="slidenum">
              <a:rPr lang="en-US" sz="1200" smtClean="0"/>
              <a:pPr eaLnBrk="1" hangingPunct="1"/>
              <a:t>34</a:t>
            </a:fld>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The Arduino is a programmable hardware board that runs an 8-bit 16 Mhz microcontroller with a special bootloader that allows users to upload programs to the microcontroller.  It has digital input pins for input from switches and output to things like LEDs (and two of those pins are for serial communication).  It also has analog pins to accept inputs from voltage-based sensors.</a:t>
            </a: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9421E04-3819-407B-844B-4FFDB83BABF6}" type="slidenum">
              <a:rPr lang="en-US" sz="1200" smtClean="0"/>
              <a:pPr eaLnBrk="1" hangingPunct="1"/>
              <a:t>3</a:t>
            </a:fld>
            <a:endParaRPr lang="en-US" sz="12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Capes are shields for a beaglebone</a:t>
            </a: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4C4FBEC-04FC-4FF0-9089-D5EE202CB2EC}" type="slidenum">
              <a:rPr lang="en-US" sz="1200" smtClean="0"/>
              <a:pPr eaLnBrk="1" hangingPunct="1"/>
              <a:t>35</a:t>
            </a:fld>
            <a:endParaRPr lang="en-US" sz="120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F9F95E4-1993-4795-BD34-E57C6A5F37F5}" type="slidenum">
              <a:rPr lang="en-US" sz="1200" smtClean="0"/>
              <a:pPr eaLnBrk="1" hangingPunct="1"/>
              <a:t>36</a:t>
            </a:fld>
            <a:endParaRPr lang="en-US" sz="120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This is an evaluation board that has an 80 Mhz 32-bit ARM processor.  It costs $13 from Texas Instruments.  There’s been a little bit going on with it, but not anything ham radio that I’m aware of other than an Iambic keyer.</a:t>
            </a:r>
          </a:p>
          <a:p>
            <a:endParaRPr lang="en-US" smtClean="0">
              <a:latin typeface="Times New Roman" pitchFamily="18" charset="0"/>
            </a:endParaRPr>
          </a:p>
          <a:p>
            <a:r>
              <a:rPr lang="en-US" smtClean="0">
                <a:latin typeface="Times New Roman" pitchFamily="18" charset="0"/>
              </a:rPr>
              <a:t>This had an introductory price of $5, which helped it’s adoption among hackers and makers.</a:t>
            </a: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D3A8052-1E04-435C-9E20-6FC3F66FD24B}" type="slidenum">
              <a:rPr lang="en-US" sz="1200" smtClean="0"/>
              <a:pPr eaLnBrk="1" hangingPunct="1"/>
              <a:t>37</a:t>
            </a:fld>
            <a:endParaRPr lang="en-US" sz="120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F9F95E4-1993-4795-BD34-E57C6A5F37F5}" type="slidenum">
              <a:rPr lang="en-US" sz="1200" smtClean="0"/>
              <a:pPr eaLnBrk="1" hangingPunct="1"/>
              <a:t>38</a:t>
            </a:fld>
            <a:endParaRPr lang="en-US" sz="120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8BEDF3-EC3A-4FF2-BAAD-9297FB1E0F7A}" type="slidenum">
              <a:rPr lang="en-US" smtClean="0"/>
              <a:pPr>
                <a:defRPr/>
              </a:pPr>
              <a:t>41</a:t>
            </a:fld>
            <a:endParaRPr lang="en-US"/>
          </a:p>
        </p:txBody>
      </p:sp>
    </p:spTree>
    <p:extLst>
      <p:ext uri="{BB962C8B-B14F-4D97-AF65-F5344CB8AC3E}">
        <p14:creationId xmlns:p14="http://schemas.microsoft.com/office/powerpoint/2010/main" val="25335357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http://groups.yahoo.com/group/TenTec506Rebel/</a:t>
            </a: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1C6D581-2002-411D-9DB0-C784F5E9E884}" type="slidenum">
              <a:rPr lang="en-US" sz="1200" smtClean="0"/>
              <a:pPr eaLnBrk="1" hangingPunct="1"/>
              <a:t>42</a:t>
            </a:fld>
            <a:endParaRPr lang="en-US" sz="120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Don’t forget the next slides about TSH!</a:t>
            </a: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A45D47C-7290-4318-88AA-0491636B74C0}" type="slidenum">
              <a:rPr lang="en-US" sz="1200" smtClean="0"/>
              <a:pPr eaLnBrk="1" hangingPunct="1"/>
              <a:t>43</a:t>
            </a:fld>
            <a:endParaRPr 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6"/>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7F910DB-C1E6-4759-A18E-9E0573D8657C}" type="slidenum">
              <a:rPr lang="en-US" sz="1200" smtClean="0"/>
              <a:pPr eaLnBrk="1" hangingPunct="1"/>
              <a:t>4</a:t>
            </a:fld>
            <a:endParaRPr lang="en-US" sz="1200" smtClean="0"/>
          </a:p>
        </p:txBody>
      </p:sp>
      <p:sp>
        <p:nvSpPr>
          <p:cNvPr id="54275" name="Rectangle 1"/>
          <p:cNvSpPr>
            <a:spLocks noGrp="1" noRot="1" noChangeAspect="1" noChangeArrowheads="1" noTextEdit="1"/>
          </p:cNvSpPr>
          <p:nvPr>
            <p:ph type="sldImg"/>
          </p:nvPr>
        </p:nvSpPr>
        <p:spPr>
          <a:ln/>
        </p:spPr>
      </p:sp>
      <p:sp>
        <p:nvSpPr>
          <p:cNvPr id="54276"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en-US" sz="1600" smtClean="0">
                <a:solidFill>
                  <a:srgbClr val="444444"/>
                </a:solidFill>
                <a:latin typeface="Arial" charset="0"/>
              </a:rPr>
              <a:t>The Arduino system is open source - all hardware (made by Arduino distributors) has the schematics and PCB layouts available online.  Because of this, there are Arduino Compatibles out there – Mintduino (made by Make, goes into a mint tin), Diavolino (made by evil mad science).</a:t>
            </a:r>
          </a:p>
          <a:p>
            <a:pPr eaLnBrk="1" hangingPunct="1">
              <a:lnSpc>
                <a:spcPct val="95000"/>
              </a:lnSpc>
              <a:spcBef>
                <a:spcPct val="0"/>
              </a:spcBef>
            </a:pPr>
            <a:endParaRPr lang="en-US" sz="1600" smtClean="0">
              <a:solidFill>
                <a:srgbClr val="444444"/>
              </a:solidFill>
              <a:latin typeface="Arial" charset="0"/>
            </a:endParaRPr>
          </a:p>
          <a:p>
            <a:pPr eaLnBrk="1" hangingPunct="1">
              <a:lnSpc>
                <a:spcPct val="95000"/>
              </a:lnSpc>
              <a:spcBef>
                <a:spcPct val="0"/>
              </a:spcBef>
            </a:pPr>
            <a:r>
              <a:rPr lang="en-US" sz="1600" smtClean="0">
                <a:solidFill>
                  <a:srgbClr val="444444"/>
                </a:solidFill>
                <a:latin typeface="Arial" charset="0"/>
              </a:rPr>
              <a:t>The bootloader is what runs on the chip before the program is run.  It boots the chip and executes the program.</a:t>
            </a:r>
            <a:endParaRPr lang="en-US" smtClean="0">
              <a:latin typeface="Times New Roman" pitchFamily="18" charset="0"/>
            </a:endParaRPr>
          </a:p>
          <a:p>
            <a:pPr eaLnBrk="1" hangingPunct="1">
              <a:lnSpc>
                <a:spcPct val="95000"/>
              </a:lnSpc>
              <a:spcBef>
                <a:spcPct val="0"/>
              </a:spcBef>
            </a:pPr>
            <a:endParaRPr lang="en-US" sz="1600" smtClean="0">
              <a:solidFill>
                <a:srgbClr val="444444"/>
              </a:solidFill>
              <a:latin typeface="Arial" charset="0"/>
            </a:endParaRPr>
          </a:p>
          <a:p>
            <a:pPr eaLnBrk="1" hangingPunct="1">
              <a:lnSpc>
                <a:spcPct val="95000"/>
              </a:lnSpc>
              <a:spcBef>
                <a:spcPct val="0"/>
              </a:spcBef>
            </a:pPr>
            <a:r>
              <a:rPr lang="en-US" sz="1600" smtClean="0">
                <a:solidFill>
                  <a:srgbClr val="444444"/>
                </a:solidFill>
                <a:latin typeface="Arial" charset="0"/>
              </a:rPr>
              <a:t>The development kit - what you use to program an Arduino board - is also available online. It is free, open-source.</a:t>
            </a:r>
            <a:endParaRPr lang="en-US" smtClean="0">
              <a:latin typeface="Times New Roman" pitchFamily="18" charset="0"/>
            </a:endParaRPr>
          </a:p>
          <a:p>
            <a:pPr eaLnBrk="1" hangingPunct="1">
              <a:lnSpc>
                <a:spcPct val="95000"/>
              </a:lnSpc>
              <a:spcBef>
                <a:spcPct val="0"/>
              </a:spcBef>
            </a:pPr>
            <a:endParaRPr lang="en-US" sz="1600" smtClean="0">
              <a:solidFill>
                <a:srgbClr val="444444"/>
              </a:solidFill>
              <a:latin typeface="Arial" charset="0"/>
            </a:endParaRPr>
          </a:p>
          <a:p>
            <a:pPr eaLnBrk="1" hangingPunct="1">
              <a:lnSpc>
                <a:spcPct val="95000"/>
              </a:lnSpc>
              <a:spcBef>
                <a:spcPct val="0"/>
              </a:spcBef>
            </a:pPr>
            <a:r>
              <a:rPr lang="en-US" sz="1600" smtClean="0">
                <a:solidFill>
                  <a:srgbClr val="444444"/>
                </a:solidFill>
                <a:latin typeface="Arial" charset="0"/>
              </a:rPr>
              <a:t>Because of this, there is a large community of users that will help.  The main Arduino site includes a very extensive forum, plus Internet searches will reveal help from Arduino Distributors like Sparkfun Electronics, Adafruit Industries, Make Magazine, and others.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6"/>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BA5D864-F524-4A2C-A82A-486DD03479BA}" type="slidenum">
              <a:rPr lang="en-US" sz="1200" smtClean="0"/>
              <a:pPr eaLnBrk="1" hangingPunct="1"/>
              <a:t>5</a:t>
            </a:fld>
            <a:endParaRPr lang="en-US" sz="1200" smtClean="0"/>
          </a:p>
        </p:txBody>
      </p:sp>
      <p:sp>
        <p:nvSpPr>
          <p:cNvPr id="55299" name="Rectangle 1"/>
          <p:cNvSpPr>
            <a:spLocks noGrp="1" noRot="1" noChangeAspect="1" noChangeArrowheads="1" noTextEdit="1"/>
          </p:cNvSpPr>
          <p:nvPr>
            <p:ph type="sldImg"/>
          </p:nvPr>
        </p:nvSpPr>
        <p:spPr>
          <a:ln/>
        </p:spPr>
      </p:sp>
      <p:sp>
        <p:nvSpPr>
          <p:cNvPr id="55300"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en-US" sz="1600" smtClean="0">
                <a:solidFill>
                  <a:srgbClr val="444444"/>
                </a:solidFill>
                <a:latin typeface="Arial" charset="0"/>
              </a:rPr>
              <a:t>The primary terms you need to know are what the I/O Board is, what a shield is, and what a sketch is.</a:t>
            </a:r>
            <a:endParaRPr lang="en-US" smtClean="0">
              <a:latin typeface="Times New Roman" pitchFamily="18" charset="0"/>
            </a:endParaRPr>
          </a:p>
          <a:p>
            <a:pPr eaLnBrk="1" hangingPunct="1">
              <a:lnSpc>
                <a:spcPct val="95000"/>
              </a:lnSpc>
              <a:spcBef>
                <a:spcPct val="0"/>
              </a:spcBef>
            </a:pPr>
            <a:endParaRPr lang="en-US" sz="1600" smtClean="0">
              <a:solidFill>
                <a:srgbClr val="444444"/>
              </a:solidFill>
              <a:latin typeface="Arial" charset="0"/>
            </a:endParaRPr>
          </a:p>
          <a:p>
            <a:pPr eaLnBrk="1" hangingPunct="1">
              <a:lnSpc>
                <a:spcPct val="95000"/>
              </a:lnSpc>
              <a:spcBef>
                <a:spcPct val="0"/>
              </a:spcBef>
            </a:pPr>
            <a:r>
              <a:rPr lang="en-US" sz="1600" smtClean="0">
                <a:solidFill>
                  <a:srgbClr val="444444"/>
                </a:solidFill>
                <a:latin typeface="Arial" charset="0"/>
              </a:rPr>
              <a:t>The I/O Board is the "brains" of the operation.  You program these from your computer.</a:t>
            </a:r>
            <a:endParaRPr lang="en-US" smtClean="0">
              <a:latin typeface="Times New Roman" pitchFamily="18" charset="0"/>
            </a:endParaRPr>
          </a:p>
          <a:p>
            <a:pPr eaLnBrk="1" hangingPunct="1">
              <a:lnSpc>
                <a:spcPct val="95000"/>
              </a:lnSpc>
              <a:spcBef>
                <a:spcPct val="0"/>
              </a:spcBef>
            </a:pPr>
            <a:endParaRPr lang="en-US" sz="1600" smtClean="0">
              <a:solidFill>
                <a:srgbClr val="444444"/>
              </a:solidFill>
              <a:latin typeface="Arial" charset="0"/>
            </a:endParaRPr>
          </a:p>
          <a:p>
            <a:pPr eaLnBrk="1" hangingPunct="1">
              <a:lnSpc>
                <a:spcPct val="95000"/>
              </a:lnSpc>
              <a:spcBef>
                <a:spcPct val="0"/>
              </a:spcBef>
            </a:pPr>
            <a:r>
              <a:rPr lang="en-US" sz="1600" smtClean="0">
                <a:solidFill>
                  <a:srgbClr val="444444"/>
                </a:solidFill>
                <a:latin typeface="Arial" charset="0"/>
              </a:rPr>
              <a:t>A Shield is a device that plugs into an I/O Board.  These extend the capabilities of the I/O Board.</a:t>
            </a:r>
            <a:endParaRPr lang="en-US" smtClean="0">
              <a:latin typeface="Times New Roman" pitchFamily="18" charset="0"/>
            </a:endParaRPr>
          </a:p>
          <a:p>
            <a:pPr eaLnBrk="1" hangingPunct="1">
              <a:lnSpc>
                <a:spcPct val="95000"/>
              </a:lnSpc>
              <a:spcBef>
                <a:spcPct val="0"/>
              </a:spcBef>
            </a:pPr>
            <a:endParaRPr lang="en-US" sz="1600" smtClean="0">
              <a:solidFill>
                <a:srgbClr val="444444"/>
              </a:solidFill>
              <a:latin typeface="Arial" charset="0"/>
            </a:endParaRPr>
          </a:p>
          <a:p>
            <a:pPr eaLnBrk="1" hangingPunct="1">
              <a:lnSpc>
                <a:spcPct val="95000"/>
              </a:lnSpc>
              <a:spcBef>
                <a:spcPct val="0"/>
              </a:spcBef>
            </a:pPr>
            <a:r>
              <a:rPr lang="en-US" sz="1600" smtClean="0">
                <a:solidFill>
                  <a:srgbClr val="444444"/>
                </a:solidFill>
                <a:latin typeface="Arial" charset="0"/>
              </a:rPr>
              <a:t>A Sketch is a program written for the board and shields.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6"/>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E4875F6-4423-497E-980A-7027E48411DF}" type="slidenum">
              <a:rPr lang="en-US" sz="1200" smtClean="0"/>
              <a:pPr eaLnBrk="1" hangingPunct="1"/>
              <a:t>6</a:t>
            </a:fld>
            <a:endParaRPr lang="en-US" sz="1200" smtClean="0"/>
          </a:p>
        </p:txBody>
      </p:sp>
      <p:sp>
        <p:nvSpPr>
          <p:cNvPr id="56323" name="Rectangle 1"/>
          <p:cNvSpPr>
            <a:spLocks noGrp="1" noRot="1" noChangeAspect="1" noChangeArrowheads="1" noTextEdit="1"/>
          </p:cNvSpPr>
          <p:nvPr>
            <p:ph type="sldImg"/>
          </p:nvPr>
        </p:nvSpPr>
        <p:spPr>
          <a:ln/>
        </p:spPr>
      </p:sp>
      <p:sp>
        <p:nvSpPr>
          <p:cNvPr id="56324"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en-US" sz="1600" smtClean="0">
                <a:solidFill>
                  <a:srgbClr val="444444"/>
                </a:solidFill>
                <a:latin typeface="Arial" charset="0"/>
              </a:rPr>
              <a:t>The digital inputs and outputs can sample a digital high or low signal and can sample voltage. These can be used with resistance-based sensors, such as thermistors, force sensors, light sensors, etc.</a:t>
            </a:r>
          </a:p>
          <a:p>
            <a:pPr eaLnBrk="1" hangingPunct="1">
              <a:lnSpc>
                <a:spcPct val="95000"/>
              </a:lnSpc>
              <a:spcBef>
                <a:spcPct val="0"/>
              </a:spcBef>
            </a:pPr>
            <a:endParaRPr lang="en-US" sz="1600" smtClean="0">
              <a:solidFill>
                <a:srgbClr val="444444"/>
              </a:solidFill>
              <a:latin typeface="Arial" charset="0"/>
            </a:endParaRPr>
          </a:p>
          <a:p>
            <a:pPr eaLnBrk="1" hangingPunct="1">
              <a:lnSpc>
                <a:spcPct val="95000"/>
              </a:lnSpc>
              <a:spcBef>
                <a:spcPct val="0"/>
              </a:spcBef>
            </a:pPr>
            <a:r>
              <a:rPr lang="en-US" sz="1600" smtClean="0">
                <a:solidFill>
                  <a:srgbClr val="444444"/>
                </a:solidFill>
                <a:latin typeface="Arial" charset="0"/>
              </a:rPr>
              <a:t>The Arduino runs on an ATMega328 processor, which is an 8 bit microprocessor.  Certain Arduinos have 32 bit microprocessors.</a:t>
            </a:r>
            <a:endParaRPr lang="en-US" smtClean="0">
              <a:latin typeface="Times New Roman" pitchFamily="18" charset="0"/>
            </a:endParaRPr>
          </a:p>
          <a:p>
            <a:pPr eaLnBrk="1" hangingPunct="1">
              <a:lnSpc>
                <a:spcPct val="95000"/>
              </a:lnSpc>
              <a:spcBef>
                <a:spcPct val="0"/>
              </a:spcBef>
            </a:pPr>
            <a:endParaRPr lang="en-US" sz="1600" smtClean="0">
              <a:solidFill>
                <a:srgbClr val="444444"/>
              </a:solidFill>
              <a:latin typeface="Arial" charset="0"/>
            </a:endParaRPr>
          </a:p>
          <a:p>
            <a:pPr eaLnBrk="1" hangingPunct="1">
              <a:lnSpc>
                <a:spcPct val="95000"/>
              </a:lnSpc>
              <a:spcBef>
                <a:spcPct val="0"/>
              </a:spcBef>
            </a:pPr>
            <a:r>
              <a:rPr lang="en-US" sz="1600" smtClean="0">
                <a:solidFill>
                  <a:srgbClr val="444444"/>
                </a:solidFill>
                <a:latin typeface="Arial" charset="0"/>
              </a:rPr>
              <a:t>Serial inputs can input or output a stream of data.  This is useful for things like GPS, data logging.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6"/>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EBA3C94-5B92-46E6-B563-49BED5C58F5C}" type="slidenum">
              <a:rPr lang="en-US" sz="1200" smtClean="0"/>
              <a:pPr eaLnBrk="1" hangingPunct="1"/>
              <a:t>7</a:t>
            </a:fld>
            <a:endParaRPr lang="en-US" sz="1200" smtClean="0"/>
          </a:p>
        </p:txBody>
      </p:sp>
      <p:sp>
        <p:nvSpPr>
          <p:cNvPr id="57347" name="Rectangle 1"/>
          <p:cNvSpPr>
            <a:spLocks noGrp="1" noRot="1" noChangeAspect="1" noChangeArrowheads="1" noTextEdit="1"/>
          </p:cNvSpPr>
          <p:nvPr>
            <p:ph type="sldImg"/>
          </p:nvPr>
        </p:nvSpPr>
        <p:spPr>
          <a:ln/>
        </p:spPr>
      </p:sp>
      <p:sp>
        <p:nvSpPr>
          <p:cNvPr id="57348"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en-US" sz="1600" smtClean="0">
                <a:solidFill>
                  <a:srgbClr val="444444"/>
                </a:solidFill>
                <a:latin typeface="Arial" charset="0"/>
              </a:rPr>
              <a:t>These are some of the various Arduino I/O boards.  Clockwise from the top left is an Uno (great starter board), a Lilypad (normally used for clothing applications), a Pro (very small), a Mega (very powerful), and an Ethernet Board.</a:t>
            </a:r>
            <a:endParaRPr lang="en-US" smtClean="0">
              <a:latin typeface="Times New Roman" pitchFamily="18" charset="0"/>
            </a:endParaRPr>
          </a:p>
          <a:p>
            <a:pPr eaLnBrk="1" hangingPunct="1">
              <a:lnSpc>
                <a:spcPct val="95000"/>
              </a:lnSpc>
              <a:spcBef>
                <a:spcPct val="0"/>
              </a:spcBef>
            </a:pPr>
            <a:endParaRPr lang="en-US" sz="1600" smtClean="0">
              <a:solidFill>
                <a:srgbClr val="444444"/>
              </a:solidFill>
              <a:latin typeface="Arial" charset="0"/>
            </a:endParaRPr>
          </a:p>
          <a:p>
            <a:pPr eaLnBrk="1" hangingPunct="1">
              <a:lnSpc>
                <a:spcPct val="95000"/>
              </a:lnSpc>
              <a:spcBef>
                <a:spcPct val="0"/>
              </a:spcBef>
            </a:pPr>
            <a:r>
              <a:rPr lang="en-US" sz="1600" smtClean="0">
                <a:solidFill>
                  <a:srgbClr val="444444"/>
                </a:solidFill>
                <a:latin typeface="Arial" charset="0"/>
              </a:rPr>
              <a:t>These boards all have analog and digital input/output.  The Uno and Mega have the USB programming interface included - the other boards need an additional board to plug in (or solder in) to program.</a:t>
            </a:r>
            <a:endParaRPr lang="en-US" smtClean="0">
              <a:latin typeface="Times New Roman" pitchFamily="18" charset="0"/>
            </a:endParaRPr>
          </a:p>
          <a:p>
            <a:pPr eaLnBrk="1" hangingPunct="1">
              <a:lnSpc>
                <a:spcPct val="95000"/>
              </a:lnSpc>
              <a:spcBef>
                <a:spcPct val="0"/>
              </a:spcBef>
            </a:pPr>
            <a:endParaRPr lang="en-US" sz="1600" smtClean="0">
              <a:solidFill>
                <a:srgbClr val="444444"/>
              </a:solidFill>
              <a:latin typeface="Arial" charset="0"/>
            </a:endParaRPr>
          </a:p>
          <a:p>
            <a:pPr eaLnBrk="1" hangingPunct="1">
              <a:lnSpc>
                <a:spcPct val="95000"/>
              </a:lnSpc>
              <a:spcBef>
                <a:spcPct val="0"/>
              </a:spcBef>
            </a:pPr>
            <a:r>
              <a:rPr lang="en-US" sz="1600" smtClean="0">
                <a:solidFill>
                  <a:srgbClr val="444444"/>
                </a:solidFill>
                <a:latin typeface="Arial" charset="0"/>
              </a:rPr>
              <a:t>There are more boards than just these!</a:t>
            </a:r>
            <a:endParaRPr lang="en-US" smtClean="0">
              <a:latin typeface="Times New Roman" pitchFamily="18" charset="0"/>
            </a:endParaRPr>
          </a:p>
          <a:p>
            <a:pPr eaLnBrk="1" hangingPunct="1">
              <a:lnSpc>
                <a:spcPct val="95000"/>
              </a:lnSpc>
              <a:spcBef>
                <a:spcPct val="0"/>
              </a:spcBef>
            </a:pPr>
            <a:endParaRPr lang="en-US" sz="1600" smtClean="0">
              <a:solidFill>
                <a:srgbClr val="444444"/>
              </a:solidFill>
              <a:latin typeface="Arial" charset="0"/>
            </a:endParaRPr>
          </a:p>
          <a:p>
            <a:pPr eaLnBrk="1" hangingPunct="1">
              <a:lnSpc>
                <a:spcPct val="95000"/>
              </a:lnSpc>
              <a:spcBef>
                <a:spcPct val="0"/>
              </a:spcBef>
            </a:pPr>
            <a:r>
              <a:rPr lang="en-US" sz="1600" smtClean="0">
                <a:solidFill>
                  <a:srgbClr val="444444"/>
                </a:solidFill>
                <a:latin typeface="Arial" charset="0"/>
              </a:rPr>
              <a:t>The prices for these run as low as $20, as high as $60.  The Uno is $30, which is generally the best place to start.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Upper: Arduino Esplora, $65 at Radio Shack.  Lower: the Due, a 32 bit Arduino board.</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DE78154-641A-4B2D-B14E-BEC01E52EAA3}" type="slidenum">
              <a:rPr lang="en-US" sz="1200" smtClean="0"/>
              <a:pPr eaLnBrk="1" hangingPunct="1"/>
              <a:t>8</a:t>
            </a:fld>
            <a:endParaRPr 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This is the </a:t>
            </a:r>
            <a:r>
              <a:rPr lang="en-US" dirty="0" err="1" smtClean="0">
                <a:latin typeface="Times New Roman" pitchFamily="18" charset="0"/>
              </a:rPr>
              <a:t>Diavolino</a:t>
            </a:r>
            <a:r>
              <a:rPr lang="en-US" dirty="0" smtClean="0">
                <a:latin typeface="Times New Roman" pitchFamily="18" charset="0"/>
              </a:rPr>
              <a:t> and the </a:t>
            </a:r>
            <a:r>
              <a:rPr lang="en-US" dirty="0" err="1" smtClean="0">
                <a:latin typeface="Times New Roman" pitchFamily="18" charset="0"/>
              </a:rPr>
              <a:t>Ruggeduino</a:t>
            </a:r>
            <a:r>
              <a:rPr lang="en-US" dirty="0" smtClean="0">
                <a:latin typeface="Times New Roman" pitchFamily="18" charset="0"/>
              </a:rPr>
              <a:t>.  The </a:t>
            </a:r>
            <a:r>
              <a:rPr lang="en-US" dirty="0" err="1" smtClean="0">
                <a:latin typeface="Times New Roman" pitchFamily="18" charset="0"/>
              </a:rPr>
              <a:t>Diavolino</a:t>
            </a:r>
            <a:r>
              <a:rPr lang="en-US" dirty="0" smtClean="0">
                <a:latin typeface="Times New Roman" pitchFamily="18" charset="0"/>
              </a:rPr>
              <a:t> is a low cost board kit ($12 at Micro </a:t>
            </a:r>
            <a:r>
              <a:rPr lang="en-US" dirty="0" smtClean="0">
                <a:latin typeface="Times New Roman" pitchFamily="18" charset="0"/>
              </a:rPr>
              <a:t>Center).  </a:t>
            </a:r>
            <a:r>
              <a:rPr lang="en-US" dirty="0" smtClean="0">
                <a:latin typeface="Times New Roman" pitchFamily="18" charset="0"/>
              </a:rPr>
              <a:t>The </a:t>
            </a:r>
            <a:r>
              <a:rPr lang="en-US" dirty="0" err="1" smtClean="0">
                <a:latin typeface="Times New Roman" pitchFamily="18" charset="0"/>
              </a:rPr>
              <a:t>Ruggeduino</a:t>
            </a:r>
            <a:r>
              <a:rPr lang="en-US" dirty="0" smtClean="0">
                <a:latin typeface="Times New Roman" pitchFamily="18" charset="0"/>
              </a:rPr>
              <a:t> is built for beginners and has fuses and other limiting components to nearly eliminate the possibility of damaging the board.</a:t>
            </a:r>
          </a:p>
          <a:p>
            <a:endParaRPr lang="en-US" dirty="0" smtClean="0">
              <a:latin typeface="Times New Roman" pitchFamily="18" charset="0"/>
            </a:endParaRPr>
          </a:p>
          <a:p>
            <a:r>
              <a:rPr lang="en-US" dirty="0" smtClean="0">
                <a:latin typeface="Times New Roman" pitchFamily="18" charset="0"/>
              </a:rPr>
              <a:t>These are two of many.  Since </a:t>
            </a:r>
            <a:r>
              <a:rPr lang="en-US" dirty="0" err="1" smtClean="0">
                <a:latin typeface="Times New Roman" pitchFamily="18" charset="0"/>
              </a:rPr>
              <a:t>Arduino</a:t>
            </a:r>
            <a:r>
              <a:rPr lang="en-US" dirty="0" smtClean="0">
                <a:latin typeface="Times New Roman" pitchFamily="18" charset="0"/>
              </a:rPr>
              <a:t> is open, anyone can make boards, and many have extended boards for special purposes, such as robots, flight simulation, video games, radio control vehicles, and for prototyping.</a:t>
            </a: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900AC14-A40A-4E4A-8BC0-91DB78A81B85}" type="slidenum">
              <a:rPr lang="en-US" sz="1200" smtClean="0"/>
              <a:pPr eaLnBrk="1" hangingPunct="1"/>
              <a:t>9</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A11913-A1F8-4743-AF9E-981DF4BAA4BF}" type="slidenum">
              <a:rPr lang="en-US"/>
              <a:pPr>
                <a:defRPr/>
              </a:pPr>
              <a:t>‹#›</a:t>
            </a:fld>
            <a:endParaRPr lang="en-US"/>
          </a:p>
        </p:txBody>
      </p:sp>
    </p:spTree>
    <p:extLst>
      <p:ext uri="{BB962C8B-B14F-4D97-AF65-F5344CB8AC3E}">
        <p14:creationId xmlns:p14="http://schemas.microsoft.com/office/powerpoint/2010/main" val="4082474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4C1FA0-924A-4267-8DB9-8AB7D76FBA24}" type="slidenum">
              <a:rPr lang="en-US"/>
              <a:pPr>
                <a:defRPr/>
              </a:pPr>
              <a:t>‹#›</a:t>
            </a:fld>
            <a:endParaRPr lang="en-US"/>
          </a:p>
        </p:txBody>
      </p:sp>
    </p:spTree>
    <p:extLst>
      <p:ext uri="{BB962C8B-B14F-4D97-AF65-F5344CB8AC3E}">
        <p14:creationId xmlns:p14="http://schemas.microsoft.com/office/powerpoint/2010/main" val="1820651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676275"/>
            <a:ext cx="2159000" cy="60975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676275"/>
            <a:ext cx="6324600" cy="6097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5B1928-8AFD-4B8F-A449-B5FF4103B118}" type="slidenum">
              <a:rPr lang="en-US"/>
              <a:pPr>
                <a:defRPr/>
              </a:pPr>
              <a:t>‹#›</a:t>
            </a:fld>
            <a:endParaRPr lang="en-US"/>
          </a:p>
        </p:txBody>
      </p:sp>
    </p:spTree>
    <p:extLst>
      <p:ext uri="{BB962C8B-B14F-4D97-AF65-F5344CB8AC3E}">
        <p14:creationId xmlns:p14="http://schemas.microsoft.com/office/powerpoint/2010/main" val="2271153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9400" y="152400"/>
            <a:ext cx="8636000" cy="1271588"/>
          </a:xfrm>
        </p:spPr>
        <p:txBody>
          <a:bodyPr/>
          <a:lstStyle>
            <a:lvl1pPr algn="l">
              <a:defRPr sz="4300" b="1">
                <a:solidFill>
                  <a:srgbClr val="3B62AE"/>
                </a:solidFill>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8DCFA9-87B9-4EBB-84DF-A6DDFCC7CD4B}" type="slidenum">
              <a:rPr lang="en-US"/>
              <a:pPr>
                <a:defRPr/>
              </a:pPr>
              <a:t>‹#›</a:t>
            </a:fld>
            <a:endParaRPr lang="en-US"/>
          </a:p>
        </p:txBody>
      </p:sp>
    </p:spTree>
    <p:extLst>
      <p:ext uri="{BB962C8B-B14F-4D97-AF65-F5344CB8AC3E}">
        <p14:creationId xmlns:p14="http://schemas.microsoft.com/office/powerpoint/2010/main" val="2155805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5850"/>
            <a:ext cx="8636000" cy="15144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112D00-9D63-4C0F-B4BF-C646A46C031B}" type="slidenum">
              <a:rPr lang="en-US"/>
              <a:pPr>
                <a:defRPr/>
              </a:pPr>
              <a:t>‹#›</a:t>
            </a:fld>
            <a:endParaRPr lang="en-US"/>
          </a:p>
        </p:txBody>
      </p:sp>
    </p:spTree>
    <p:extLst>
      <p:ext uri="{BB962C8B-B14F-4D97-AF65-F5344CB8AC3E}">
        <p14:creationId xmlns:p14="http://schemas.microsoft.com/office/powerpoint/2010/main" val="235222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C21F09-07F8-49F7-92C0-4AF77C9C8A5C}" type="slidenum">
              <a:rPr lang="en-US"/>
              <a:pPr>
                <a:defRPr/>
              </a:pPr>
              <a:t>‹#›</a:t>
            </a:fld>
            <a:endParaRPr lang="en-US"/>
          </a:p>
        </p:txBody>
      </p:sp>
    </p:spTree>
    <p:extLst>
      <p:ext uri="{BB962C8B-B14F-4D97-AF65-F5344CB8AC3E}">
        <p14:creationId xmlns:p14="http://schemas.microsoft.com/office/powerpoint/2010/main" val="1050109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AB2ED4E-E7AC-4E49-A8DE-211F136F7F02}" type="slidenum">
              <a:rPr lang="en-US"/>
              <a:pPr>
                <a:defRPr/>
              </a:pPr>
              <a:t>‹#›</a:t>
            </a:fld>
            <a:endParaRPr lang="en-US"/>
          </a:p>
        </p:txBody>
      </p:sp>
    </p:spTree>
    <p:extLst>
      <p:ext uri="{BB962C8B-B14F-4D97-AF65-F5344CB8AC3E}">
        <p14:creationId xmlns:p14="http://schemas.microsoft.com/office/powerpoint/2010/main" val="3893487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49997BC-6130-4729-BF61-7EC390B35AA9}" type="slidenum">
              <a:rPr lang="en-US"/>
              <a:pPr>
                <a:defRPr/>
              </a:pPr>
              <a:t>‹#›</a:t>
            </a:fld>
            <a:endParaRPr lang="en-US"/>
          </a:p>
        </p:txBody>
      </p:sp>
    </p:spTree>
    <p:extLst>
      <p:ext uri="{BB962C8B-B14F-4D97-AF65-F5344CB8AC3E}">
        <p14:creationId xmlns:p14="http://schemas.microsoft.com/office/powerpoint/2010/main" val="3451769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AABF810-9B0D-471C-8A2B-75C982590BC6}" type="slidenum">
              <a:rPr lang="en-US"/>
              <a:pPr>
                <a:defRPr/>
              </a:pPr>
              <a:t>‹#›</a:t>
            </a:fld>
            <a:endParaRPr lang="en-US"/>
          </a:p>
        </p:txBody>
      </p:sp>
    </p:spTree>
    <p:extLst>
      <p:ext uri="{BB962C8B-B14F-4D97-AF65-F5344CB8AC3E}">
        <p14:creationId xmlns:p14="http://schemas.microsoft.com/office/powerpoint/2010/main" val="1369614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3275" cy="12906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7EEA3D-160C-4F27-94E7-86BF251B9136}" type="slidenum">
              <a:rPr lang="en-US"/>
              <a:pPr>
                <a:defRPr/>
              </a:pPr>
              <a:t>‹#›</a:t>
            </a:fld>
            <a:endParaRPr lang="en-US"/>
          </a:p>
        </p:txBody>
      </p:sp>
    </p:spTree>
    <p:extLst>
      <p:ext uri="{BB962C8B-B14F-4D97-AF65-F5344CB8AC3E}">
        <p14:creationId xmlns:p14="http://schemas.microsoft.com/office/powerpoint/2010/main" val="1381603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4000"/>
            <a:ext cx="6096000" cy="6302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FBC97B-10E2-4BA4-B335-5C08C974A8EA}" type="slidenum">
              <a:rPr lang="en-US"/>
              <a:pPr>
                <a:defRPr/>
              </a:pPr>
              <a:t>‹#›</a:t>
            </a:fld>
            <a:endParaRPr lang="en-US"/>
          </a:p>
        </p:txBody>
      </p:sp>
    </p:spTree>
    <p:extLst>
      <p:ext uri="{BB962C8B-B14F-4D97-AF65-F5344CB8AC3E}">
        <p14:creationId xmlns:p14="http://schemas.microsoft.com/office/powerpoint/2010/main" val="1095250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3200" y="152400"/>
            <a:ext cx="8636000"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62000" y="2200275"/>
            <a:ext cx="8636000" cy="457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0" y="6942138"/>
            <a:ext cx="2117725"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defRPr>
            </a:lvl1pPr>
          </a:lstStyle>
          <a:p>
            <a:pPr>
              <a:defRPr/>
            </a:pPr>
            <a:endParaRPr lang="en-US"/>
          </a:p>
        </p:txBody>
      </p:sp>
      <p:sp>
        <p:nvSpPr>
          <p:cNvPr id="1029" name="Rectangle 5"/>
          <p:cNvSpPr>
            <a:spLocks noGrp="1" noChangeArrowheads="1"/>
          </p:cNvSpPr>
          <p:nvPr>
            <p:ph type="ftr" sz="quarter" idx="3"/>
          </p:nvPr>
        </p:nvSpPr>
        <p:spPr bwMode="auto">
          <a:xfrm>
            <a:off x="3470275" y="6942138"/>
            <a:ext cx="3219450"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defRPr>
            </a:lvl1pPr>
          </a:lstStyle>
          <a:p>
            <a:pPr>
              <a:defRPr/>
            </a:pPr>
            <a:endParaRPr lang="en-US"/>
          </a:p>
        </p:txBody>
      </p:sp>
      <p:sp>
        <p:nvSpPr>
          <p:cNvPr id="1030" name="Rectangle 6"/>
          <p:cNvSpPr>
            <a:spLocks noGrp="1" noChangeArrowheads="1"/>
          </p:cNvSpPr>
          <p:nvPr>
            <p:ph type="sldNum" sz="quarter" idx="4"/>
          </p:nvPr>
        </p:nvSpPr>
        <p:spPr bwMode="auto">
          <a:xfrm>
            <a:off x="7280275" y="6942138"/>
            <a:ext cx="2119313"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a:defRPr/>
            </a:pPr>
            <a:fld id="{0744F261-2E55-4B21-B75D-A0825D3867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4300" b="1">
          <a:solidFill>
            <a:srgbClr val="3B62AE"/>
          </a:solidFill>
          <a:latin typeface="Arial" pitchFamily="34" charset="0"/>
          <a:ea typeface="+mj-ea"/>
          <a:cs typeface="Arial" pitchFamily="34" charset="0"/>
        </a:defRPr>
      </a:lvl1pPr>
      <a:lvl2pPr algn="l" rtl="0" eaLnBrk="0" fontAlgn="base" hangingPunct="0">
        <a:spcBef>
          <a:spcPct val="0"/>
        </a:spcBef>
        <a:spcAft>
          <a:spcPct val="0"/>
        </a:spcAft>
        <a:defRPr sz="4300" b="1">
          <a:solidFill>
            <a:srgbClr val="3B62AE"/>
          </a:solidFill>
          <a:latin typeface="Arial" charset="0"/>
          <a:cs typeface="Arial" charset="0"/>
        </a:defRPr>
      </a:lvl2pPr>
      <a:lvl3pPr algn="l" rtl="0" eaLnBrk="0" fontAlgn="base" hangingPunct="0">
        <a:spcBef>
          <a:spcPct val="0"/>
        </a:spcBef>
        <a:spcAft>
          <a:spcPct val="0"/>
        </a:spcAft>
        <a:defRPr sz="4300" b="1">
          <a:solidFill>
            <a:srgbClr val="3B62AE"/>
          </a:solidFill>
          <a:latin typeface="Arial" charset="0"/>
          <a:cs typeface="Arial" charset="0"/>
        </a:defRPr>
      </a:lvl3pPr>
      <a:lvl4pPr algn="l" rtl="0" eaLnBrk="0" fontAlgn="base" hangingPunct="0">
        <a:spcBef>
          <a:spcPct val="0"/>
        </a:spcBef>
        <a:spcAft>
          <a:spcPct val="0"/>
        </a:spcAft>
        <a:defRPr sz="4300" b="1">
          <a:solidFill>
            <a:srgbClr val="3B62AE"/>
          </a:solidFill>
          <a:latin typeface="Arial" charset="0"/>
          <a:cs typeface="Arial" charset="0"/>
        </a:defRPr>
      </a:lvl4pPr>
      <a:lvl5pPr algn="l" rtl="0" eaLnBrk="0" fontAlgn="base" hangingPunct="0">
        <a:spcBef>
          <a:spcPct val="0"/>
        </a:spcBef>
        <a:spcAft>
          <a:spcPct val="0"/>
        </a:spcAft>
        <a:defRPr sz="4300" b="1">
          <a:solidFill>
            <a:srgbClr val="3B62AE"/>
          </a:solidFill>
          <a:latin typeface="Arial" charset="0"/>
          <a:cs typeface="Arial"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ctrTitle"/>
          </p:nvPr>
        </p:nvSpPr>
        <p:spPr>
          <a:xfrm>
            <a:off x="-57150" y="812800"/>
            <a:ext cx="10267950" cy="2260600"/>
          </a:xfrm>
        </p:spPr>
        <p:txBody>
          <a:bodyPr lIns="0" tIns="0" rIns="0" bIns="0" anchor="t"/>
          <a:lstStyle/>
          <a:p>
            <a:pPr algn="ctr" eaLnBrk="1" hangingPunct="1">
              <a:lnSpc>
                <a:spcPct val="95000"/>
              </a:lnSpc>
            </a:pPr>
            <a:r>
              <a:rPr lang="en-US" sz="6400" smtClean="0">
                <a:solidFill>
                  <a:srgbClr val="DE6600"/>
                </a:solidFill>
                <a:latin typeface="Arial" charset="0"/>
                <a:cs typeface="Arial" charset="0"/>
              </a:rPr>
              <a:t>Introduction to Arduino Microcontrollers</a:t>
            </a:r>
          </a:p>
        </p:txBody>
      </p:sp>
      <p:sp>
        <p:nvSpPr>
          <p:cNvPr id="2051" name="Rectangle 2"/>
          <p:cNvSpPr>
            <a:spLocks noGrp="1" noChangeArrowheads="1"/>
          </p:cNvSpPr>
          <p:nvPr>
            <p:ph type="subTitle" idx="1"/>
          </p:nvPr>
        </p:nvSpPr>
        <p:spPr>
          <a:xfrm>
            <a:off x="1771650" y="3048000"/>
            <a:ext cx="6605588" cy="1397000"/>
          </a:xfrm>
        </p:spPr>
        <p:txBody>
          <a:bodyPr lIns="0" tIns="0" rIns="0" bIns="0"/>
          <a:lstStyle/>
          <a:p>
            <a:pPr eaLnBrk="1" hangingPunct="1">
              <a:lnSpc>
                <a:spcPct val="95000"/>
              </a:lnSpc>
              <a:spcBef>
                <a:spcPct val="0"/>
              </a:spcBef>
            </a:pPr>
            <a:r>
              <a:rPr lang="en-US" sz="4800" smtClean="0">
                <a:solidFill>
                  <a:srgbClr val="3B62AF"/>
                </a:solidFill>
                <a:latin typeface="Arial" charset="0"/>
              </a:rPr>
              <a:t>...and how they can be used in Amateur Radio</a:t>
            </a:r>
          </a:p>
        </p:txBody>
      </p:sp>
      <p:sp>
        <p:nvSpPr>
          <p:cNvPr id="2052" name="Text Box 4"/>
          <p:cNvSpPr txBox="1">
            <a:spLocks noChangeArrowheads="1"/>
          </p:cNvSpPr>
          <p:nvPr/>
        </p:nvSpPr>
        <p:spPr bwMode="auto">
          <a:xfrm>
            <a:off x="3295650" y="6299200"/>
            <a:ext cx="3611563"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95000"/>
              </a:lnSpc>
            </a:pPr>
            <a:r>
              <a:rPr lang="en-US" sz="2700" dirty="0">
                <a:solidFill>
                  <a:srgbClr val="444444"/>
                </a:solidFill>
                <a:latin typeface="Arial" charset="0"/>
              </a:rPr>
              <a:t>Andrew </a:t>
            </a:r>
            <a:r>
              <a:rPr lang="en-US" sz="2700" dirty="0" err="1">
                <a:solidFill>
                  <a:srgbClr val="444444"/>
                </a:solidFill>
                <a:latin typeface="Arial" charset="0"/>
              </a:rPr>
              <a:t>Rohne</a:t>
            </a:r>
            <a:r>
              <a:rPr lang="en-US" sz="2700" dirty="0">
                <a:solidFill>
                  <a:srgbClr val="444444"/>
                </a:solidFill>
                <a:latin typeface="Arial" charset="0"/>
              </a:rPr>
              <a:t>, KE8P</a:t>
            </a:r>
            <a:endParaRPr lang="en-US" dirty="0"/>
          </a:p>
          <a:p>
            <a:pPr algn="ctr" eaLnBrk="1" hangingPunct="1">
              <a:lnSpc>
                <a:spcPct val="95000"/>
              </a:lnSpc>
            </a:pPr>
            <a:r>
              <a:rPr lang="en-US" sz="2700" dirty="0" smtClean="0">
                <a:solidFill>
                  <a:srgbClr val="444444"/>
                </a:solidFill>
                <a:latin typeface="Arial" charset="0"/>
              </a:rPr>
              <a:t>October 18, </a:t>
            </a:r>
            <a:r>
              <a:rPr lang="en-US" sz="2700" dirty="0">
                <a:solidFill>
                  <a:srgbClr val="444444"/>
                </a:solidFill>
                <a:latin typeface="Arial" charset="0"/>
              </a:rPr>
              <a:t>2013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latin typeface="Arial" charset="0"/>
                <a:cs typeface="Arial" charset="0"/>
              </a:rPr>
              <a:t>Compatible Boards</a:t>
            </a:r>
          </a:p>
        </p:txBody>
      </p:sp>
      <p:pic>
        <p:nvPicPr>
          <p:cNvPr id="11267" name="Picture 2"/>
          <p:cNvPicPr>
            <a:picLocks noChangeAspect="1" noChangeArrowheads="1"/>
          </p:cNvPicPr>
          <p:nvPr/>
        </p:nvPicPr>
        <p:blipFill>
          <a:blip r:embed="rId2">
            <a:extLst>
              <a:ext uri="{28A0092B-C50C-407E-A947-70E740481C1C}">
                <a14:useLocalDpi xmlns:a14="http://schemas.microsoft.com/office/drawing/2010/main" val="0"/>
              </a:ext>
            </a:extLst>
          </a:blip>
          <a:srcRect l="29591" t="29674" r="33234" b="18564"/>
          <a:stretch>
            <a:fillRect/>
          </a:stretch>
        </p:blipFill>
        <p:spPr bwMode="auto">
          <a:xfrm>
            <a:off x="965200" y="1420813"/>
            <a:ext cx="8113713" cy="6199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3325" y="3741738"/>
            <a:ext cx="3802063" cy="379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04800"/>
            <a:ext cx="4398963"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200" y="4084638"/>
            <a:ext cx="4098925" cy="349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itle 8"/>
          <p:cNvSpPr>
            <a:spLocks noGrp="1"/>
          </p:cNvSpPr>
          <p:nvPr>
            <p:ph type="title"/>
          </p:nvPr>
        </p:nvSpPr>
        <p:spPr/>
        <p:txBody>
          <a:bodyPr/>
          <a:lstStyle/>
          <a:p>
            <a:pPr eaLnBrk="1" hangingPunct="1"/>
            <a:r>
              <a:rPr lang="en-US" sz="4400" smtClean="0">
                <a:latin typeface="Arial" charset="0"/>
                <a:cs typeface="Arial" charset="0"/>
              </a:rPr>
              <a:t>Shields</a:t>
            </a:r>
            <a:endParaRPr lang="en-US" smtClean="0">
              <a:latin typeface="Arial" charset="0"/>
              <a:cs typeface="Arial" charset="0"/>
            </a:endParaRPr>
          </a:p>
        </p:txBody>
      </p:sp>
      <p:pic>
        <p:nvPicPr>
          <p:cNvPr id="12294" name="Picture 8" descr="http://arduino.cc/en/uploads/Main/ArduinoWiFiShield_Front_450px.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038" y="1055688"/>
            <a:ext cx="428625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latin typeface="Arial" charset="0"/>
                <a:cs typeface="Arial" charset="0"/>
              </a:rPr>
              <a:t>And more shields…</a:t>
            </a:r>
          </a:p>
        </p:txBody>
      </p:sp>
      <p:pic>
        <p:nvPicPr>
          <p:cNvPr id="15363" name="Picture 2" descr="Parallax Board of Education Shield for Ardui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143000"/>
            <a:ext cx="5105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descr="DFRobot I  /  O Expansion Board for Arduino v5"/>
          <p:cNvPicPr>
            <a:picLocks noChangeAspect="1" noChangeArrowheads="1"/>
          </p:cNvPicPr>
          <p:nvPr/>
        </p:nvPicPr>
        <p:blipFill>
          <a:blip r:embed="rId3">
            <a:extLst>
              <a:ext uri="{28A0092B-C50C-407E-A947-70E740481C1C}">
                <a14:useLocalDpi xmlns:a14="http://schemas.microsoft.com/office/drawing/2010/main" val="0"/>
              </a:ext>
            </a:extLst>
          </a:blip>
          <a:srcRect t="9959" b="9541"/>
          <a:stretch>
            <a:fillRect/>
          </a:stretch>
        </p:blipFill>
        <p:spPr bwMode="auto">
          <a:xfrm>
            <a:off x="5505450" y="228600"/>
            <a:ext cx="4451350" cy="358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6" descr="SeeedStudio Prototyping Arduino Shield"/>
          <p:cNvPicPr>
            <a:picLocks noChangeAspect="1" noChangeArrowheads="1"/>
          </p:cNvPicPr>
          <p:nvPr/>
        </p:nvPicPr>
        <p:blipFill>
          <a:blip r:embed="rId4">
            <a:extLst>
              <a:ext uri="{28A0092B-C50C-407E-A947-70E740481C1C}">
                <a14:useLocalDpi xmlns:a14="http://schemas.microsoft.com/office/drawing/2010/main" val="0"/>
              </a:ext>
            </a:extLst>
          </a:blip>
          <a:srcRect t="12962" b="13426"/>
          <a:stretch>
            <a:fillRect/>
          </a:stretch>
        </p:blipFill>
        <p:spPr bwMode="auto">
          <a:xfrm>
            <a:off x="5505450" y="4038600"/>
            <a:ext cx="44513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963" y="1122363"/>
            <a:ext cx="7250112" cy="624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6"/>
          <p:cNvSpPr txBox="1">
            <a:spLocks noChangeArrowheads="1"/>
          </p:cNvSpPr>
          <p:nvPr/>
        </p:nvSpPr>
        <p:spPr bwMode="auto">
          <a:xfrm>
            <a:off x="5530850" y="4368800"/>
            <a:ext cx="269398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5000"/>
              </a:lnSpc>
            </a:pPr>
            <a:r>
              <a:rPr lang="en-US" sz="2700">
                <a:solidFill>
                  <a:srgbClr val="444444"/>
                </a:solidFill>
                <a:latin typeface="Arial" charset="0"/>
              </a:rPr>
              <a:t>APRS Shield</a:t>
            </a:r>
          </a:p>
        </p:txBody>
      </p:sp>
      <p:sp>
        <p:nvSpPr>
          <p:cNvPr id="16388" name="Title 6"/>
          <p:cNvSpPr>
            <a:spLocks noGrp="1"/>
          </p:cNvSpPr>
          <p:nvPr>
            <p:ph type="title"/>
          </p:nvPr>
        </p:nvSpPr>
        <p:spPr/>
        <p:txBody>
          <a:bodyPr/>
          <a:lstStyle/>
          <a:p>
            <a:pPr eaLnBrk="1" hangingPunct="1"/>
            <a:r>
              <a:rPr lang="en-US" smtClean="0">
                <a:latin typeface="Arial" charset="0"/>
                <a:cs typeface="Arial" charset="0"/>
              </a:rPr>
              <a:t>Even more shields!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latin typeface="Arial" charset="0"/>
                <a:cs typeface="Arial" charset="0"/>
              </a:rPr>
              <a:t>Modules</a:t>
            </a:r>
          </a:p>
        </p:txBody>
      </p:sp>
      <p:pic>
        <p:nvPicPr>
          <p:cNvPr id="174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3438" y="1066800"/>
            <a:ext cx="3938587"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10"/>
          <p:cNvSpPr txBox="1">
            <a:spLocks noChangeArrowheads="1"/>
          </p:cNvSpPr>
          <p:nvPr/>
        </p:nvSpPr>
        <p:spPr bwMode="auto">
          <a:xfrm>
            <a:off x="6689725" y="3341688"/>
            <a:ext cx="2962275"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5000"/>
              </a:lnSpc>
            </a:pPr>
            <a:r>
              <a:rPr lang="en-US" sz="2700">
                <a:solidFill>
                  <a:srgbClr val="444444"/>
                </a:solidFill>
                <a:latin typeface="Arial" charset="0"/>
              </a:rPr>
              <a:t>Bluetooth Module</a:t>
            </a:r>
          </a:p>
        </p:txBody>
      </p:sp>
      <p:sp>
        <p:nvSpPr>
          <p:cNvPr id="17413" name="AutoShape 2" descr="https://dlnmh9ip6v2uc.cloudfront.net/images/products/4/6/5/00465-03-L.jpg"/>
          <p:cNvSpPr>
            <a:spLocks noChangeAspect="1" noChangeArrowheads="1"/>
          </p:cNvSpPr>
          <p:nvPr/>
        </p:nvSpPr>
        <p:spPr bwMode="auto">
          <a:xfrm>
            <a:off x="76200"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414" name="AutoShape 4" descr="https://dlnmh9ip6v2uc.cloudfront.net/images/products/4/6/5/00465-03-L.jpg"/>
          <p:cNvSpPr>
            <a:spLocks noChangeAspect="1" noChangeArrowheads="1"/>
          </p:cNvSpPr>
          <p:nvPr/>
        </p:nvSpPr>
        <p:spPr bwMode="auto">
          <a:xfrm>
            <a:off x="228600"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7415" name="Picture 6" descr="https://dlnmh9ip6v2uc.cloudfront.net/images/products/4/6/5/00465-03-L.jpg"/>
          <p:cNvPicPr>
            <a:picLocks noChangeAspect="1" noChangeArrowheads="1"/>
          </p:cNvPicPr>
          <p:nvPr/>
        </p:nvPicPr>
        <p:blipFill>
          <a:blip r:embed="rId4">
            <a:extLst>
              <a:ext uri="{28A0092B-C50C-407E-A947-70E740481C1C}">
                <a14:useLocalDpi xmlns:a14="http://schemas.microsoft.com/office/drawing/2010/main" val="0"/>
              </a:ext>
            </a:extLst>
          </a:blip>
          <a:srcRect t="14819" b="14667"/>
          <a:stretch>
            <a:fillRect/>
          </a:stretch>
        </p:blipFill>
        <p:spPr bwMode="auto">
          <a:xfrm>
            <a:off x="260350" y="1295400"/>
            <a:ext cx="4419600" cy="311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8" descr="https://dlnmh9ip6v2uc.cloudfront.net/images/products/8/4/1/9/ID12RFIDReader-01-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9725" y="4114800"/>
            <a:ext cx="3352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Text Box 10"/>
          <p:cNvSpPr txBox="1">
            <a:spLocks noChangeArrowheads="1"/>
          </p:cNvSpPr>
          <p:nvPr/>
        </p:nvSpPr>
        <p:spPr bwMode="auto">
          <a:xfrm>
            <a:off x="2501900" y="3917950"/>
            <a:ext cx="29622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5000"/>
              </a:lnSpc>
            </a:pPr>
            <a:r>
              <a:rPr lang="en-US" sz="2700">
                <a:solidFill>
                  <a:srgbClr val="444444"/>
                </a:solidFill>
                <a:latin typeface="Arial" charset="0"/>
              </a:rPr>
              <a:t>GPS Module</a:t>
            </a:r>
          </a:p>
        </p:txBody>
      </p:sp>
      <p:sp>
        <p:nvSpPr>
          <p:cNvPr id="17418" name="Text Box 10"/>
          <p:cNvSpPr txBox="1">
            <a:spLocks noChangeArrowheads="1"/>
          </p:cNvSpPr>
          <p:nvPr/>
        </p:nvSpPr>
        <p:spPr bwMode="auto">
          <a:xfrm>
            <a:off x="6683375" y="7224713"/>
            <a:ext cx="2962275"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5000"/>
              </a:lnSpc>
            </a:pPr>
            <a:r>
              <a:rPr lang="en-US" sz="2700">
                <a:solidFill>
                  <a:srgbClr val="444444"/>
                </a:solidFill>
                <a:latin typeface="Arial" charset="0"/>
              </a:rPr>
              <a:t>RFID Module</a:t>
            </a:r>
          </a:p>
        </p:txBody>
      </p:sp>
      <p:pic>
        <p:nvPicPr>
          <p:cNvPr id="17419" name="Picture 10" descr="https://dlnmh9ip6v2uc.cloudfront.net/images/products/1/0/1/6/7/10167-0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4927600"/>
            <a:ext cx="2540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0" name="Text Box 10"/>
          <p:cNvSpPr txBox="1">
            <a:spLocks noChangeArrowheads="1"/>
          </p:cNvSpPr>
          <p:nvPr/>
        </p:nvSpPr>
        <p:spPr bwMode="auto">
          <a:xfrm>
            <a:off x="2951163" y="6508750"/>
            <a:ext cx="2962275"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5000"/>
              </a:lnSpc>
            </a:pPr>
            <a:r>
              <a:rPr lang="en-US" sz="2700">
                <a:solidFill>
                  <a:srgbClr val="444444"/>
                </a:solidFill>
                <a:latin typeface="Arial" charset="0"/>
              </a:rPr>
              <a:t>Temperature &amp; Humidity Sensor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4"/>
          <p:cNvSpPr>
            <a:spLocks noGrp="1"/>
          </p:cNvSpPr>
          <p:nvPr>
            <p:ph type="title"/>
          </p:nvPr>
        </p:nvSpPr>
        <p:spPr/>
        <p:txBody>
          <a:bodyPr/>
          <a:lstStyle/>
          <a:p>
            <a:pPr eaLnBrk="1" hangingPunct="1"/>
            <a:r>
              <a:rPr lang="en-US" smtClean="0">
                <a:latin typeface="Arial" charset="0"/>
                <a:cs typeface="Arial" charset="0"/>
              </a:rPr>
              <a:t>Sensors and Modules</a:t>
            </a:r>
          </a:p>
        </p:txBody>
      </p:sp>
      <p:pic>
        <p:nvPicPr>
          <p:cNvPr id="1843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688" y="1101725"/>
            <a:ext cx="1681162"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2000" y="931863"/>
            <a:ext cx="4254500" cy="3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200" y="4064000"/>
            <a:ext cx="4570413"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9963" y="1223963"/>
            <a:ext cx="2474912"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80000" y="3965575"/>
            <a:ext cx="4891088" cy="347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Text Box 10"/>
          <p:cNvSpPr txBox="1">
            <a:spLocks noChangeArrowheads="1"/>
          </p:cNvSpPr>
          <p:nvPr/>
        </p:nvSpPr>
        <p:spPr bwMode="auto">
          <a:xfrm>
            <a:off x="44450" y="3048000"/>
            <a:ext cx="209073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5000"/>
              </a:lnSpc>
            </a:pPr>
            <a:r>
              <a:rPr lang="en-US" sz="2700">
                <a:solidFill>
                  <a:srgbClr val="444444"/>
                </a:solidFill>
                <a:latin typeface="Arial" charset="0"/>
              </a:rPr>
              <a:t>Gas Sensor</a:t>
            </a:r>
          </a:p>
        </p:txBody>
      </p:sp>
      <p:sp>
        <p:nvSpPr>
          <p:cNvPr id="18441" name="Text Box 11"/>
          <p:cNvSpPr txBox="1">
            <a:spLocks noChangeArrowheads="1"/>
          </p:cNvSpPr>
          <p:nvPr/>
        </p:nvSpPr>
        <p:spPr bwMode="auto">
          <a:xfrm>
            <a:off x="2178050" y="3149600"/>
            <a:ext cx="28225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5000"/>
              </a:lnSpc>
            </a:pPr>
            <a:r>
              <a:rPr lang="en-US" sz="2700">
                <a:solidFill>
                  <a:srgbClr val="444444"/>
                </a:solidFill>
                <a:latin typeface="Arial" charset="0"/>
              </a:rPr>
              <a:t>Temp &amp; Humidity</a:t>
            </a:r>
          </a:p>
        </p:txBody>
      </p:sp>
      <p:sp>
        <p:nvSpPr>
          <p:cNvPr id="18442" name="Text Box 12"/>
          <p:cNvSpPr txBox="1">
            <a:spLocks noChangeArrowheads="1"/>
          </p:cNvSpPr>
          <p:nvPr/>
        </p:nvSpPr>
        <p:spPr bwMode="auto">
          <a:xfrm>
            <a:off x="44450" y="4470400"/>
            <a:ext cx="28225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5000"/>
              </a:lnSpc>
            </a:pPr>
            <a:r>
              <a:rPr lang="en-US" sz="2700">
                <a:solidFill>
                  <a:srgbClr val="444444"/>
                </a:solidFill>
                <a:latin typeface="Arial" charset="0"/>
              </a:rPr>
              <a:t>Flex Sensor</a:t>
            </a:r>
          </a:p>
        </p:txBody>
      </p:sp>
      <p:sp>
        <p:nvSpPr>
          <p:cNvPr id="18443" name="Text Box 13"/>
          <p:cNvSpPr txBox="1">
            <a:spLocks noChangeArrowheads="1"/>
          </p:cNvSpPr>
          <p:nvPr/>
        </p:nvSpPr>
        <p:spPr bwMode="auto">
          <a:xfrm>
            <a:off x="6907213" y="3438525"/>
            <a:ext cx="311785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5000"/>
              </a:lnSpc>
            </a:pPr>
            <a:r>
              <a:rPr lang="en-US" sz="2700">
                <a:solidFill>
                  <a:srgbClr val="444444"/>
                </a:solidFill>
                <a:latin typeface="Arial" charset="0"/>
              </a:rPr>
              <a:t>Fingerprint Scanner</a:t>
            </a:r>
          </a:p>
        </p:txBody>
      </p:sp>
      <p:sp>
        <p:nvSpPr>
          <p:cNvPr id="18444" name="Text Box 14"/>
          <p:cNvSpPr txBox="1">
            <a:spLocks noChangeArrowheads="1"/>
          </p:cNvSpPr>
          <p:nvPr/>
        </p:nvSpPr>
        <p:spPr bwMode="auto">
          <a:xfrm>
            <a:off x="7054850" y="6807200"/>
            <a:ext cx="28225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5000"/>
              </a:lnSpc>
            </a:pPr>
            <a:r>
              <a:rPr lang="en-US" sz="2700">
                <a:solidFill>
                  <a:srgbClr val="444444"/>
                </a:solidFill>
                <a:latin typeface="Arial" charset="0"/>
              </a:rPr>
              <a:t>Geiger Counter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p:cNvPicPr>
            <a:picLocks noChangeAspect="1" noChangeArrowheads="1"/>
          </p:cNvPicPr>
          <p:nvPr/>
        </p:nvPicPr>
        <p:blipFill>
          <a:blip r:embed="rId3">
            <a:extLst>
              <a:ext uri="{28A0092B-C50C-407E-A947-70E740481C1C}">
                <a14:useLocalDpi xmlns:a14="http://schemas.microsoft.com/office/drawing/2010/main" val="0"/>
              </a:ext>
            </a:extLst>
          </a:blip>
          <a:srcRect t="7761" b="6871"/>
          <a:stretch>
            <a:fillRect/>
          </a:stretch>
        </p:blipFill>
        <p:spPr bwMode="auto">
          <a:xfrm>
            <a:off x="1320800" y="2133600"/>
            <a:ext cx="7650163"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6"/>
          <p:cNvSpPr txBox="1">
            <a:spLocks noChangeArrowheads="1"/>
          </p:cNvSpPr>
          <p:nvPr/>
        </p:nvSpPr>
        <p:spPr bwMode="auto">
          <a:xfrm>
            <a:off x="363538" y="1208088"/>
            <a:ext cx="9326562"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5000"/>
              </a:lnSpc>
            </a:pPr>
            <a:r>
              <a:rPr lang="en-US" sz="2700">
                <a:solidFill>
                  <a:srgbClr val="444444"/>
                </a:solidFill>
                <a:latin typeface="Arial" charset="0"/>
              </a:rPr>
              <a:t>Photoresistor, infared, force sensitive resistor, Hall effect, Piezo, tilt sensor..</a:t>
            </a:r>
          </a:p>
        </p:txBody>
      </p:sp>
      <p:sp>
        <p:nvSpPr>
          <p:cNvPr id="19460" name="Title 6"/>
          <p:cNvSpPr>
            <a:spLocks noGrp="1"/>
          </p:cNvSpPr>
          <p:nvPr>
            <p:ph type="title"/>
          </p:nvPr>
        </p:nvSpPr>
        <p:spPr/>
        <p:txBody>
          <a:bodyPr/>
          <a:lstStyle/>
          <a:p>
            <a:pPr eaLnBrk="1" hangingPunct="1"/>
            <a:r>
              <a:rPr lang="en-US" smtClean="0">
                <a:latin typeface="Arial" charset="0"/>
                <a:cs typeface="Arial" charset="0"/>
              </a:rPr>
              <a:t>Sensors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p:cNvPicPr>
            <a:picLocks noChangeAspect="1" noChangeArrowheads="1"/>
          </p:cNvPicPr>
          <p:nvPr/>
        </p:nvPicPr>
        <p:blipFill>
          <a:blip r:embed="rId3">
            <a:extLst>
              <a:ext uri="{28A0092B-C50C-407E-A947-70E740481C1C}">
                <a14:useLocalDpi xmlns:a14="http://schemas.microsoft.com/office/drawing/2010/main" val="0"/>
              </a:ext>
            </a:extLst>
          </a:blip>
          <a:srcRect b="33141"/>
          <a:stretch>
            <a:fillRect/>
          </a:stretch>
        </p:blipFill>
        <p:spPr bwMode="auto">
          <a:xfrm>
            <a:off x="203200" y="1066800"/>
            <a:ext cx="96393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itle 5"/>
          <p:cNvSpPr>
            <a:spLocks noGrp="1"/>
          </p:cNvSpPr>
          <p:nvPr>
            <p:ph type="title"/>
          </p:nvPr>
        </p:nvSpPr>
        <p:spPr/>
        <p:txBody>
          <a:bodyPr/>
          <a:lstStyle/>
          <a:p>
            <a:pPr eaLnBrk="1" hangingPunct="1"/>
            <a:r>
              <a:rPr lang="en-US" smtClean="0">
                <a:latin typeface="Arial" charset="0"/>
                <a:cs typeface="Arial" charset="0"/>
              </a:rPr>
              <a:t>Sketches</a:t>
            </a:r>
          </a:p>
        </p:txBody>
      </p:sp>
      <p:sp>
        <p:nvSpPr>
          <p:cNvPr id="20484" name="TextBox 6"/>
          <p:cNvSpPr txBox="1">
            <a:spLocks noChangeArrowheads="1"/>
          </p:cNvSpPr>
          <p:nvPr/>
        </p:nvSpPr>
        <p:spPr bwMode="auto">
          <a:xfrm>
            <a:off x="5232400" y="3124200"/>
            <a:ext cx="2038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600" b="1">
                <a:latin typeface="Arial" charset="0"/>
                <a:cs typeface="Arial" charset="0"/>
              </a:rPr>
              <a:t>Includes</a:t>
            </a:r>
          </a:p>
        </p:txBody>
      </p:sp>
      <p:sp>
        <p:nvSpPr>
          <p:cNvPr id="20485" name="TextBox 7"/>
          <p:cNvSpPr txBox="1">
            <a:spLocks noChangeArrowheads="1"/>
          </p:cNvSpPr>
          <p:nvPr/>
        </p:nvSpPr>
        <p:spPr bwMode="auto">
          <a:xfrm>
            <a:off x="5080000" y="4038600"/>
            <a:ext cx="1860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600" b="1">
                <a:latin typeface="Arial" charset="0"/>
                <a:cs typeface="Arial" charset="0"/>
              </a:rPr>
              <a:t>Globals</a:t>
            </a:r>
          </a:p>
        </p:txBody>
      </p:sp>
      <p:sp>
        <p:nvSpPr>
          <p:cNvPr id="20486" name="TextBox 8"/>
          <p:cNvSpPr txBox="1">
            <a:spLocks noChangeArrowheads="1"/>
          </p:cNvSpPr>
          <p:nvPr/>
        </p:nvSpPr>
        <p:spPr bwMode="auto">
          <a:xfrm>
            <a:off x="5384800" y="4953000"/>
            <a:ext cx="27749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600" b="1">
                <a:latin typeface="Arial" charset="0"/>
                <a:cs typeface="Arial" charset="0"/>
              </a:rPr>
              <a:t>void setup()</a:t>
            </a:r>
          </a:p>
          <a:p>
            <a:pPr eaLnBrk="1" hangingPunct="1"/>
            <a:r>
              <a:rPr lang="en-US" sz="3600" b="1">
                <a:latin typeface="Arial" charset="0"/>
                <a:cs typeface="Arial" charset="0"/>
              </a:rPr>
              <a:t>void loop()</a:t>
            </a:r>
          </a:p>
        </p:txBody>
      </p:sp>
      <p:cxnSp>
        <p:nvCxnSpPr>
          <p:cNvPr id="20487" name="Straight Arrow Connector 10"/>
          <p:cNvCxnSpPr>
            <a:cxnSpLocks noChangeShapeType="1"/>
            <a:stCxn id="20486" idx="1"/>
          </p:cNvCxnSpPr>
          <p:nvPr/>
        </p:nvCxnSpPr>
        <p:spPr bwMode="auto">
          <a:xfrm rot="10800000">
            <a:off x="1955800" y="5253038"/>
            <a:ext cx="3429000" cy="295275"/>
          </a:xfrm>
          <a:prstGeom prst="straightConnector1">
            <a:avLst/>
          </a:prstGeom>
          <a:noFill/>
          <a:ln w="38100" algn="ctr">
            <a:solidFill>
              <a:schemeClr val="tx1"/>
            </a:solidFill>
            <a:round/>
            <a:headEnd/>
            <a:tailEnd type="arrow" w="med" len="med"/>
          </a:ln>
          <a:effectLst>
            <a:outerShdw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20488" name="Straight Arrow Connector 11"/>
          <p:cNvCxnSpPr>
            <a:cxnSpLocks noChangeShapeType="1"/>
            <a:stCxn id="20485" idx="1"/>
          </p:cNvCxnSpPr>
          <p:nvPr/>
        </p:nvCxnSpPr>
        <p:spPr bwMode="auto">
          <a:xfrm rot="10800000">
            <a:off x="2794000" y="4340225"/>
            <a:ext cx="2286000" cy="19050"/>
          </a:xfrm>
          <a:prstGeom prst="straightConnector1">
            <a:avLst/>
          </a:prstGeom>
          <a:noFill/>
          <a:ln w="38100" algn="ctr">
            <a:solidFill>
              <a:schemeClr val="tx1"/>
            </a:solidFill>
            <a:round/>
            <a:headEnd/>
            <a:tailEnd type="arrow" w="med" len="med"/>
          </a:ln>
          <a:effectLst>
            <a:outerShdw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20489" name="Straight Arrow Connector 14"/>
          <p:cNvCxnSpPr>
            <a:cxnSpLocks noChangeShapeType="1"/>
            <a:stCxn id="20484" idx="1"/>
          </p:cNvCxnSpPr>
          <p:nvPr/>
        </p:nvCxnSpPr>
        <p:spPr bwMode="auto">
          <a:xfrm rot="10800000" flipV="1">
            <a:off x="2717800" y="3444875"/>
            <a:ext cx="2514600" cy="209550"/>
          </a:xfrm>
          <a:prstGeom prst="straightConnector1">
            <a:avLst/>
          </a:prstGeom>
          <a:noFill/>
          <a:ln w="38100" algn="ctr">
            <a:solidFill>
              <a:schemeClr val="tx1"/>
            </a:solidFill>
            <a:round/>
            <a:headEnd/>
            <a:tailEnd type="arrow" w="med" len="med"/>
          </a:ln>
          <a:effectLst>
            <a:outerShdw dist="23000" dir="5400000" rotWithShape="0">
              <a:srgbClr val="808080">
                <a:alpha val="34998"/>
              </a:srgbClr>
            </a:outerShdw>
          </a:effectLst>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350838" y="1893888"/>
            <a:ext cx="95758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95000"/>
              </a:lnSpc>
            </a:pPr>
            <a:r>
              <a:rPr lang="en-US" sz="4800" b="1">
                <a:solidFill>
                  <a:srgbClr val="DE6600"/>
                </a:solidFill>
                <a:latin typeface="Arial" charset="0"/>
              </a:rPr>
              <a:t>Amateur Radio Applications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8"/>
          <p:cNvSpPr>
            <a:spLocks noGrp="1"/>
          </p:cNvSpPr>
          <p:nvPr>
            <p:ph type="title"/>
          </p:nvPr>
        </p:nvSpPr>
        <p:spPr/>
        <p:txBody>
          <a:bodyPr/>
          <a:lstStyle/>
          <a:p>
            <a:pPr eaLnBrk="1" hangingPunct="1"/>
            <a:r>
              <a:rPr lang="en-US" smtClean="0">
                <a:latin typeface="Arial" charset="0"/>
                <a:cs typeface="Arial" charset="0"/>
              </a:rPr>
              <a:t>Applications - APRS</a:t>
            </a:r>
          </a:p>
        </p:txBody>
      </p:sp>
      <p:pic>
        <p:nvPicPr>
          <p:cNvPr id="2253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25600"/>
            <a:ext cx="3568700" cy="600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5600" y="1219200"/>
            <a:ext cx="54737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7"/>
          <p:cNvSpPr txBox="1">
            <a:spLocks noChangeArrowheads="1"/>
          </p:cNvSpPr>
          <p:nvPr/>
        </p:nvSpPr>
        <p:spPr bwMode="auto">
          <a:xfrm>
            <a:off x="1193800" y="1600200"/>
            <a:ext cx="219233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5000"/>
              </a:lnSpc>
            </a:pPr>
            <a:r>
              <a:rPr lang="en-US" sz="2700">
                <a:solidFill>
                  <a:srgbClr val="444444"/>
                </a:solidFill>
                <a:latin typeface="Arial" charset="0"/>
              </a:rPr>
              <a:t>Argent Data</a:t>
            </a:r>
          </a:p>
        </p:txBody>
      </p:sp>
      <p:sp>
        <p:nvSpPr>
          <p:cNvPr id="22534" name="Text Box 8"/>
          <p:cNvSpPr txBox="1">
            <a:spLocks noChangeArrowheads="1"/>
          </p:cNvSpPr>
          <p:nvPr/>
        </p:nvSpPr>
        <p:spPr bwMode="auto">
          <a:xfrm>
            <a:off x="6070600" y="1295400"/>
            <a:ext cx="219233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5000"/>
              </a:lnSpc>
            </a:pPr>
            <a:r>
              <a:rPr lang="en-US" sz="2700">
                <a:solidFill>
                  <a:srgbClr val="444444"/>
                </a:solidFill>
                <a:latin typeface="Arial" charset="0"/>
              </a:rPr>
              <a:t>Trackduino</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a:xfrm>
            <a:off x="247650" y="304800"/>
            <a:ext cx="9664700" cy="914400"/>
          </a:xfrm>
        </p:spPr>
        <p:txBody>
          <a:bodyPr lIns="0" tIns="0" rIns="0" bIns="0" anchor="t"/>
          <a:lstStyle/>
          <a:p>
            <a:pPr eaLnBrk="1" hangingPunct="1">
              <a:lnSpc>
                <a:spcPct val="95000"/>
              </a:lnSpc>
            </a:pPr>
            <a:r>
              <a:rPr lang="en-US" smtClean="0">
                <a:solidFill>
                  <a:srgbClr val="3B62AF"/>
                </a:solidFill>
                <a:latin typeface="Arial" charset="0"/>
                <a:cs typeface="Arial" charset="0"/>
              </a:rPr>
              <a:t>Presentation Outline</a:t>
            </a:r>
          </a:p>
        </p:txBody>
      </p:sp>
      <p:sp>
        <p:nvSpPr>
          <p:cNvPr id="3075" name="Rectangle 2"/>
          <p:cNvSpPr>
            <a:spLocks noGrp="1" noChangeArrowheads="1"/>
          </p:cNvSpPr>
          <p:nvPr>
            <p:ph type="body" idx="1"/>
          </p:nvPr>
        </p:nvSpPr>
        <p:spPr>
          <a:xfrm>
            <a:off x="247650" y="1828800"/>
            <a:ext cx="9664700" cy="5486400"/>
          </a:xfrm>
        </p:spPr>
        <p:txBody>
          <a:bodyPr lIns="0" tIns="0" rIns="0" bIns="0"/>
          <a:lstStyle/>
          <a:p>
            <a:pPr marL="457200" lvl="1" indent="-342900" eaLnBrk="1" hangingPunct="1">
              <a:lnSpc>
                <a:spcPct val="95000"/>
              </a:lnSpc>
              <a:spcBef>
                <a:spcPct val="0"/>
              </a:spcBef>
              <a:buClr>
                <a:srgbClr val="444444"/>
              </a:buClr>
              <a:buFontTx/>
              <a:buChar char="•"/>
            </a:pPr>
            <a:r>
              <a:rPr lang="en-US" sz="2700" smtClean="0">
                <a:solidFill>
                  <a:srgbClr val="444444"/>
                </a:solidFill>
                <a:latin typeface="Arial" charset="0"/>
              </a:rPr>
              <a:t>Basics</a:t>
            </a:r>
          </a:p>
          <a:p>
            <a:pPr marL="457200" lvl="1" indent="-342900" eaLnBrk="1" hangingPunct="1">
              <a:lnSpc>
                <a:spcPct val="95000"/>
              </a:lnSpc>
              <a:spcBef>
                <a:spcPct val="0"/>
              </a:spcBef>
              <a:buClr>
                <a:srgbClr val="444444"/>
              </a:buClr>
              <a:buFontTx/>
              <a:buChar char="•"/>
            </a:pPr>
            <a:r>
              <a:rPr lang="en-US" sz="2700" smtClean="0">
                <a:solidFill>
                  <a:srgbClr val="444444"/>
                </a:solidFill>
                <a:latin typeface="Arial" charset="0"/>
              </a:rPr>
              <a:t>Terminology</a:t>
            </a:r>
          </a:p>
          <a:p>
            <a:pPr marL="457200" lvl="1" indent="-342900" eaLnBrk="1" hangingPunct="1">
              <a:lnSpc>
                <a:spcPct val="95000"/>
              </a:lnSpc>
              <a:spcBef>
                <a:spcPct val="0"/>
              </a:spcBef>
              <a:buClr>
                <a:srgbClr val="444444"/>
              </a:buClr>
              <a:buFontTx/>
              <a:buChar char="•"/>
            </a:pPr>
            <a:r>
              <a:rPr lang="en-US" sz="2700" smtClean="0">
                <a:solidFill>
                  <a:srgbClr val="444444"/>
                </a:solidFill>
                <a:latin typeface="Arial" charset="0"/>
              </a:rPr>
              <a:t>Hardware</a:t>
            </a:r>
            <a:endParaRPr lang="en-US" smtClean="0"/>
          </a:p>
          <a:p>
            <a:pPr marL="457200" lvl="1" indent="-342900" eaLnBrk="1" hangingPunct="1">
              <a:lnSpc>
                <a:spcPct val="95000"/>
              </a:lnSpc>
              <a:spcBef>
                <a:spcPct val="0"/>
              </a:spcBef>
              <a:buClr>
                <a:srgbClr val="444444"/>
              </a:buClr>
              <a:buFontTx/>
              <a:buChar char="•"/>
            </a:pPr>
            <a:r>
              <a:rPr lang="en-US" sz="2700" smtClean="0">
                <a:solidFill>
                  <a:srgbClr val="444444"/>
                </a:solidFill>
                <a:latin typeface="Arial" charset="0"/>
              </a:rPr>
              <a:t>Amateur Radio Applications</a:t>
            </a:r>
            <a:endParaRPr lang="en-US" smtClean="0"/>
          </a:p>
          <a:p>
            <a:pPr marL="457200" lvl="1" indent="-342900" eaLnBrk="1" hangingPunct="1">
              <a:lnSpc>
                <a:spcPct val="95000"/>
              </a:lnSpc>
              <a:spcBef>
                <a:spcPct val="0"/>
              </a:spcBef>
              <a:buClr>
                <a:srgbClr val="444444"/>
              </a:buClr>
              <a:buFontTx/>
              <a:buChar char="•"/>
            </a:pPr>
            <a:r>
              <a:rPr lang="en-US" sz="2700" smtClean="0">
                <a:solidFill>
                  <a:srgbClr val="444444"/>
                </a:solidFill>
                <a:latin typeface="Arial" charset="0"/>
              </a:rPr>
              <a:t>Getting Started</a:t>
            </a:r>
          </a:p>
          <a:p>
            <a:pPr marL="457200" lvl="1" indent="-342900" eaLnBrk="1" hangingPunct="1">
              <a:lnSpc>
                <a:spcPct val="95000"/>
              </a:lnSpc>
              <a:spcBef>
                <a:spcPct val="0"/>
              </a:spcBef>
              <a:buClr>
                <a:srgbClr val="444444"/>
              </a:buClr>
              <a:buFontTx/>
              <a:buChar char="•"/>
            </a:pPr>
            <a:r>
              <a:rPr lang="en-US" sz="2700" smtClean="0">
                <a:solidFill>
                  <a:srgbClr val="444444"/>
                </a:solidFill>
                <a:latin typeface="Arial" charset="0"/>
              </a:rPr>
              <a:t>More Information</a:t>
            </a:r>
            <a:endParaRPr lang="en-US" smtClean="0"/>
          </a:p>
          <a:p>
            <a:pPr marL="0" indent="0" eaLnBrk="1" hangingPunct="1">
              <a:lnSpc>
                <a:spcPct val="95000"/>
              </a:lnSpc>
              <a:spcBef>
                <a:spcPct val="0"/>
              </a:spcBef>
              <a:buClr>
                <a:srgbClr val="444444"/>
              </a:buClr>
              <a:buFontTx/>
              <a:buNone/>
            </a:pPr>
            <a:endParaRPr lang="en-US" sz="2700" smtClean="0">
              <a:solidFill>
                <a:srgbClr val="444444"/>
              </a:solidFill>
              <a:latin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5"/>
          <p:cNvSpPr>
            <a:spLocks noGrp="1"/>
          </p:cNvSpPr>
          <p:nvPr>
            <p:ph type="title"/>
          </p:nvPr>
        </p:nvSpPr>
        <p:spPr/>
        <p:txBody>
          <a:bodyPr/>
          <a:lstStyle/>
          <a:p>
            <a:pPr eaLnBrk="1" hangingPunct="1"/>
            <a:r>
              <a:rPr lang="en-US" smtClean="0">
                <a:latin typeface="Arial" charset="0"/>
                <a:cs typeface="Arial" charset="0"/>
              </a:rPr>
              <a:t>Rig Adjustment for Doppler Effect</a:t>
            </a:r>
          </a:p>
        </p:txBody>
      </p:sp>
      <p:sp>
        <p:nvSpPr>
          <p:cNvPr id="2" name="Content Placeholder 1"/>
          <p:cNvSpPr>
            <a:spLocks noGrp="1"/>
          </p:cNvSpPr>
          <p:nvPr>
            <p:ph idx="1"/>
          </p:nvPr>
        </p:nvSpPr>
        <p:spPr/>
        <p:txBody>
          <a:bodyPr/>
          <a:lstStyle/>
          <a:p>
            <a:r>
              <a:rPr lang="en-US" dirty="0" err="1" smtClean="0"/>
              <a:t>Arduino</a:t>
            </a:r>
            <a:r>
              <a:rPr lang="en-US" dirty="0" smtClean="0"/>
              <a:t> Rig Control</a:t>
            </a:r>
          </a:p>
          <a:p>
            <a:pPr lvl="1"/>
            <a:r>
              <a:rPr lang="en-US" dirty="0" smtClean="0"/>
              <a:t>Adjusts rig for Doppler shift</a:t>
            </a:r>
            <a:endParaRPr lang="en-US" dirty="0"/>
          </a:p>
          <a:p>
            <a:r>
              <a:rPr lang="en-US" dirty="0" smtClean="0"/>
              <a:t>Video on YouTube (link in notes)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7200" y="2540000"/>
            <a:ext cx="6673850" cy="500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itle 5"/>
          <p:cNvSpPr>
            <a:spLocks noGrp="1"/>
          </p:cNvSpPr>
          <p:nvPr>
            <p:ph type="title"/>
          </p:nvPr>
        </p:nvSpPr>
        <p:spPr/>
        <p:txBody>
          <a:bodyPr/>
          <a:lstStyle/>
          <a:p>
            <a:pPr eaLnBrk="1" hangingPunct="1"/>
            <a:r>
              <a:rPr lang="en-US" smtClean="0">
                <a:latin typeface="Arial" charset="0"/>
                <a:cs typeface="Arial" charset="0"/>
              </a:rPr>
              <a:t>Morse Code Keyboard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600" y="1168400"/>
            <a:ext cx="9144000" cy="637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itle 5"/>
          <p:cNvSpPr>
            <a:spLocks noGrp="1"/>
          </p:cNvSpPr>
          <p:nvPr>
            <p:ph type="title"/>
          </p:nvPr>
        </p:nvSpPr>
        <p:spPr/>
        <p:txBody>
          <a:bodyPr/>
          <a:lstStyle/>
          <a:p>
            <a:pPr eaLnBrk="1" hangingPunct="1"/>
            <a:r>
              <a:rPr lang="en-US" smtClean="0">
                <a:latin typeface="Arial" charset="0"/>
                <a:cs typeface="Arial" charset="0"/>
              </a:rPr>
              <a:t>Arduino Controlled Tuner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smtClean="0">
                <a:latin typeface="Arial" charset="0"/>
                <a:cs typeface="Arial" charset="0"/>
              </a:rPr>
              <a:t>Others</a:t>
            </a:r>
            <a:endParaRPr lang="en-US" dirty="0" smtClean="0">
              <a:latin typeface="Arial" charset="0"/>
              <a:cs typeface="Arial" charset="0"/>
            </a:endParaRPr>
          </a:p>
        </p:txBody>
      </p:sp>
      <p:sp>
        <p:nvSpPr>
          <p:cNvPr id="2" name="Content Placeholder 1"/>
          <p:cNvSpPr>
            <a:spLocks noGrp="1"/>
          </p:cNvSpPr>
          <p:nvPr>
            <p:ph idx="1"/>
          </p:nvPr>
        </p:nvSpPr>
        <p:spPr/>
        <p:txBody>
          <a:bodyPr/>
          <a:lstStyle/>
          <a:p>
            <a:r>
              <a:rPr lang="en-US" dirty="0" smtClean="0"/>
              <a:t>Morse code </a:t>
            </a:r>
            <a:r>
              <a:rPr lang="en-US" dirty="0" err="1" smtClean="0"/>
              <a:t>keyer</a:t>
            </a:r>
            <a:endParaRPr lang="en-US" dirty="0" smtClean="0"/>
          </a:p>
          <a:p>
            <a:r>
              <a:rPr lang="en-US" dirty="0" smtClean="0"/>
              <a:t>Attach to DDS (frequency synthesizer) and mixer</a:t>
            </a:r>
          </a:p>
          <a:p>
            <a:pPr lvl="1"/>
            <a:r>
              <a:rPr lang="en-US" dirty="0" smtClean="0"/>
              <a:t>QRP CW/QRSS Transmitter</a:t>
            </a:r>
          </a:p>
          <a:p>
            <a:r>
              <a:rPr lang="en-US" dirty="0" smtClean="0"/>
              <a:t>Antenna switching</a:t>
            </a:r>
          </a:p>
          <a:p>
            <a:r>
              <a:rPr lang="en-US" dirty="0" smtClean="0"/>
              <a:t>Weather stations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5"/>
          <p:cNvSpPr txBox="1">
            <a:spLocks noChangeArrowheads="1"/>
          </p:cNvSpPr>
          <p:nvPr/>
        </p:nvSpPr>
        <p:spPr bwMode="auto">
          <a:xfrm>
            <a:off x="255588" y="1879600"/>
            <a:ext cx="9629775" cy="395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5000"/>
              </a:lnSpc>
            </a:pPr>
            <a:r>
              <a:rPr lang="en-US" sz="2700">
                <a:solidFill>
                  <a:srgbClr val="444444"/>
                </a:solidFill>
                <a:latin typeface="Arial" charset="0"/>
              </a:rPr>
              <a:t>Sparkfun Getting Started in Arduino Kit ($95)</a:t>
            </a:r>
            <a:endParaRPr lang="en-US"/>
          </a:p>
          <a:p>
            <a:pPr eaLnBrk="1" hangingPunct="1">
              <a:lnSpc>
                <a:spcPct val="95000"/>
              </a:lnSpc>
            </a:pPr>
            <a:r>
              <a:rPr lang="en-US" sz="2700">
                <a:solidFill>
                  <a:srgbClr val="444444"/>
                </a:solidFill>
                <a:latin typeface="Arial" charset="0"/>
              </a:rPr>
              <a:t>Sparkfun Starter Kit for Arduino ($60)</a:t>
            </a:r>
            <a:endParaRPr lang="en-US"/>
          </a:p>
          <a:p>
            <a:pPr eaLnBrk="1" hangingPunct="1">
              <a:lnSpc>
                <a:spcPct val="95000"/>
              </a:lnSpc>
            </a:pPr>
            <a:r>
              <a:rPr lang="en-US" sz="2700">
                <a:solidFill>
                  <a:srgbClr val="444444"/>
                </a:solidFill>
                <a:latin typeface="Arial" charset="0"/>
              </a:rPr>
              <a:t>Adafruit Experimentation Kit ($85)</a:t>
            </a:r>
            <a:endParaRPr lang="en-US"/>
          </a:p>
          <a:p>
            <a:pPr eaLnBrk="1" hangingPunct="1">
              <a:lnSpc>
                <a:spcPct val="95000"/>
              </a:lnSpc>
            </a:pPr>
            <a:r>
              <a:rPr lang="en-US" sz="2700">
                <a:solidFill>
                  <a:srgbClr val="444444"/>
                </a:solidFill>
                <a:latin typeface="Arial" charset="0"/>
              </a:rPr>
              <a:t>Adafruit Starter Pack ($65)</a:t>
            </a:r>
            <a:endParaRPr lang="en-US"/>
          </a:p>
          <a:p>
            <a:pPr eaLnBrk="1" hangingPunct="1">
              <a:lnSpc>
                <a:spcPct val="95000"/>
              </a:lnSpc>
            </a:pPr>
            <a:endParaRPr lang="en-US" sz="2700">
              <a:solidFill>
                <a:srgbClr val="444444"/>
              </a:solidFill>
              <a:latin typeface="Arial" charset="0"/>
            </a:endParaRPr>
          </a:p>
          <a:p>
            <a:pPr eaLnBrk="1" hangingPunct="1">
              <a:lnSpc>
                <a:spcPct val="95000"/>
              </a:lnSpc>
            </a:pPr>
            <a:endParaRPr lang="en-US" sz="2700">
              <a:solidFill>
                <a:srgbClr val="444444"/>
              </a:solidFill>
              <a:latin typeface="Arial" charset="0"/>
            </a:endParaRPr>
          </a:p>
          <a:p>
            <a:pPr eaLnBrk="1" hangingPunct="1">
              <a:lnSpc>
                <a:spcPct val="95000"/>
              </a:lnSpc>
            </a:pPr>
            <a:r>
              <a:rPr lang="en-US" sz="2700">
                <a:solidFill>
                  <a:srgbClr val="444444"/>
                </a:solidFill>
                <a:latin typeface="Arial" charset="0"/>
              </a:rPr>
              <a:t>OR</a:t>
            </a:r>
            <a:endParaRPr lang="en-US"/>
          </a:p>
          <a:p>
            <a:pPr eaLnBrk="1" hangingPunct="1">
              <a:lnSpc>
                <a:spcPct val="95000"/>
              </a:lnSpc>
            </a:pPr>
            <a:endParaRPr lang="en-US" sz="2700">
              <a:solidFill>
                <a:srgbClr val="444444"/>
              </a:solidFill>
              <a:latin typeface="Arial" charset="0"/>
            </a:endParaRPr>
          </a:p>
          <a:p>
            <a:pPr eaLnBrk="1" hangingPunct="1">
              <a:lnSpc>
                <a:spcPct val="95000"/>
              </a:lnSpc>
            </a:pPr>
            <a:r>
              <a:rPr lang="en-US" sz="2700">
                <a:solidFill>
                  <a:srgbClr val="444444"/>
                </a:solidFill>
                <a:latin typeface="Arial" charset="0"/>
              </a:rPr>
              <a:t>Arduino Board (Uno $20 or Mega $35) +</a:t>
            </a:r>
            <a:endParaRPr lang="en-US"/>
          </a:p>
          <a:p>
            <a:pPr eaLnBrk="1" hangingPunct="1">
              <a:lnSpc>
                <a:spcPct val="95000"/>
              </a:lnSpc>
            </a:pPr>
            <a:r>
              <a:rPr lang="en-US" sz="2700">
                <a:solidFill>
                  <a:srgbClr val="444444"/>
                </a:solidFill>
                <a:latin typeface="Arial" charset="0"/>
              </a:rPr>
              <a:t>Breadboard, wires, components, etc.</a:t>
            </a:r>
          </a:p>
        </p:txBody>
      </p:sp>
      <p:sp>
        <p:nvSpPr>
          <p:cNvPr id="28675" name="Title 5"/>
          <p:cNvSpPr>
            <a:spLocks noGrp="1"/>
          </p:cNvSpPr>
          <p:nvPr>
            <p:ph type="title"/>
          </p:nvPr>
        </p:nvSpPr>
        <p:spPr/>
        <p:txBody>
          <a:bodyPr/>
          <a:lstStyle/>
          <a:p>
            <a:pPr eaLnBrk="1" hangingPunct="1"/>
            <a:r>
              <a:rPr lang="en-US" smtClean="0">
                <a:latin typeface="Arial" charset="0"/>
                <a:cs typeface="Arial" charset="0"/>
              </a:rPr>
              <a:t>Getting Started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latin typeface="Arial" charset="0"/>
                <a:cs typeface="Arial" charset="0"/>
              </a:rPr>
              <a:t>With Starter Sets</a:t>
            </a:r>
          </a:p>
        </p:txBody>
      </p:sp>
      <p:pic>
        <p:nvPicPr>
          <p:cNvPr id="29699" name="Picture 2" descr="https://dlnmh9ip6v2uc.cloudfront.net/images/products/1/1/2/2/7/SIK_Update_no_Overlays.jpg"/>
          <p:cNvPicPr>
            <a:picLocks noChangeAspect="1" noChangeArrowheads="1"/>
          </p:cNvPicPr>
          <p:nvPr/>
        </p:nvPicPr>
        <p:blipFill>
          <a:blip r:embed="rId2">
            <a:extLst>
              <a:ext uri="{28A0092B-C50C-407E-A947-70E740481C1C}">
                <a14:useLocalDpi xmlns:a14="http://schemas.microsoft.com/office/drawing/2010/main" val="0"/>
              </a:ext>
            </a:extLst>
          </a:blip>
          <a:srcRect t="24333" b="28334"/>
          <a:stretch>
            <a:fillRect/>
          </a:stretch>
        </p:blipFill>
        <p:spPr bwMode="auto">
          <a:xfrm>
            <a:off x="127000" y="1295400"/>
            <a:ext cx="9906000" cy="468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Box 2"/>
          <p:cNvSpPr txBox="1">
            <a:spLocks noChangeArrowheads="1"/>
          </p:cNvSpPr>
          <p:nvPr/>
        </p:nvSpPr>
        <p:spPr bwMode="auto">
          <a:xfrm>
            <a:off x="431800" y="6781800"/>
            <a:ext cx="2835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b="1">
                <a:latin typeface="Calibri" pitchFamily="34" charset="0"/>
              </a:rPr>
              <a:t>Book is open source!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350838" y="1893888"/>
            <a:ext cx="957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95000"/>
              </a:lnSpc>
            </a:pPr>
            <a:r>
              <a:rPr lang="en-US" sz="4800" b="1">
                <a:solidFill>
                  <a:srgbClr val="DE6600"/>
                </a:solidFill>
                <a:latin typeface="Arial" charset="0"/>
              </a:rPr>
              <a:t>Other Open Source Hardware</a:t>
            </a:r>
          </a:p>
        </p:txBody>
      </p:sp>
      <p:sp>
        <p:nvSpPr>
          <p:cNvPr id="30723" name="Text Box 4"/>
          <p:cNvSpPr txBox="1">
            <a:spLocks noChangeArrowheads="1"/>
          </p:cNvSpPr>
          <p:nvPr/>
        </p:nvSpPr>
        <p:spPr bwMode="auto">
          <a:xfrm>
            <a:off x="363538" y="2971800"/>
            <a:ext cx="957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95000"/>
              </a:lnSpc>
            </a:pPr>
            <a:r>
              <a:rPr lang="en-US" sz="4800" b="1">
                <a:solidFill>
                  <a:srgbClr val="DE6600"/>
                </a:solidFill>
                <a:latin typeface="Arial" charset="0"/>
              </a:rPr>
              <a:t>Raspberry Pi</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latin typeface="Arial" charset="0"/>
                <a:cs typeface="Arial" charset="0"/>
              </a:rPr>
              <a:t>Raspberry Pi</a:t>
            </a:r>
          </a:p>
        </p:txBody>
      </p:sp>
      <p:pic>
        <p:nvPicPr>
          <p:cNvPr id="31747" name="Picture 6" descr="http://upload.wikimedia.org/wikipedia/commons/3/3d/RaspberryP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 y="1295400"/>
            <a:ext cx="9488488"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latin typeface="Arial" charset="0"/>
                <a:cs typeface="Arial" charset="0"/>
              </a:rPr>
              <a:t>Pi TNC</a:t>
            </a:r>
          </a:p>
        </p:txBody>
      </p:sp>
      <p:sp>
        <p:nvSpPr>
          <p:cNvPr id="32771" name="Content Placeholder 2"/>
          <p:cNvSpPr>
            <a:spLocks noGrp="1"/>
          </p:cNvSpPr>
          <p:nvPr>
            <p:ph idx="1"/>
          </p:nvPr>
        </p:nvSpPr>
        <p:spPr/>
        <p:txBody>
          <a:bodyPr/>
          <a:lstStyle/>
          <a:p>
            <a:endParaRPr lang="en-US" smtClean="0"/>
          </a:p>
        </p:txBody>
      </p:sp>
      <p:pic>
        <p:nvPicPr>
          <p:cNvPr id="32772" name="Picture 2" descr="http://www.tnc-x.com/boa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800" y="1828800"/>
            <a:ext cx="7620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latin typeface="Arial" charset="0"/>
                <a:cs typeface="Arial" charset="0"/>
              </a:rPr>
              <a:t>Raspberry Pi Accessories</a:t>
            </a:r>
          </a:p>
        </p:txBody>
      </p:sp>
      <p:pic>
        <p:nvPicPr>
          <p:cNvPr id="33795" name="Picture 2" descr="Adafruit Prototyping Pi Plate Kit for Raspberry 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75" y="1485900"/>
            <a:ext cx="4530725" cy="33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4" descr="Adafruit Assembled Pi Cobbler Breakout + Cable for Raspberry P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4800" y="1485900"/>
            <a:ext cx="4419600"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Box 3"/>
          <p:cNvSpPr txBox="1">
            <a:spLocks noChangeArrowheads="1"/>
          </p:cNvSpPr>
          <p:nvPr/>
        </p:nvSpPr>
        <p:spPr bwMode="auto">
          <a:xfrm>
            <a:off x="168275" y="4889500"/>
            <a:ext cx="45307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2800">
                <a:solidFill>
                  <a:srgbClr val="3B62AE"/>
                </a:solidFill>
                <a:latin typeface="Calibri" pitchFamily="34" charset="0"/>
              </a:rPr>
              <a:t>Pi Plate</a:t>
            </a:r>
          </a:p>
        </p:txBody>
      </p:sp>
      <p:sp>
        <p:nvSpPr>
          <p:cNvPr id="33798" name="TextBox 6"/>
          <p:cNvSpPr txBox="1">
            <a:spLocks noChangeArrowheads="1"/>
          </p:cNvSpPr>
          <p:nvPr/>
        </p:nvSpPr>
        <p:spPr bwMode="auto">
          <a:xfrm>
            <a:off x="5384800" y="4884738"/>
            <a:ext cx="45307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2800">
                <a:solidFill>
                  <a:srgbClr val="3B62AE"/>
                </a:solidFill>
                <a:latin typeface="Calibri" pitchFamily="34" charset="0"/>
              </a:rPr>
              <a:t>Pi Cobbler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latin typeface="Arial" charset="0"/>
                <a:cs typeface="Arial" charset="0"/>
              </a:rPr>
              <a:t>What is it?</a:t>
            </a:r>
          </a:p>
        </p:txBody>
      </p:sp>
      <p:pic>
        <p:nvPicPr>
          <p:cNvPr id="4099" name="Picture 2" descr="http://arduino.cc/en/uploads/Main/ArduinoUno_R3_Front_450p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 y="1414463"/>
            <a:ext cx="8978900" cy="620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latin typeface="Arial" charset="0"/>
                <a:cs typeface="Arial" charset="0"/>
              </a:rPr>
              <a:t>Temperature/Humidity Sensor</a:t>
            </a:r>
          </a:p>
        </p:txBody>
      </p:sp>
      <p:pic>
        <p:nvPicPr>
          <p:cNvPr id="34819" name="Picture 4" descr="C:\Users\Andrew\Dropbox\Camera Uploads\2013-03-01 18.07.38.jpg"/>
          <p:cNvPicPr>
            <a:picLocks noChangeAspect="1" noChangeArrowheads="1"/>
          </p:cNvPicPr>
          <p:nvPr/>
        </p:nvPicPr>
        <p:blipFill>
          <a:blip r:embed="rId2">
            <a:extLst>
              <a:ext uri="{28A0092B-C50C-407E-A947-70E740481C1C}">
                <a14:useLocalDpi xmlns:a14="http://schemas.microsoft.com/office/drawing/2010/main" val="0"/>
              </a:ext>
            </a:extLst>
          </a:blip>
          <a:srcRect t="17415" b="14046"/>
          <a:stretch>
            <a:fillRect/>
          </a:stretch>
        </p:blipFill>
        <p:spPr bwMode="auto">
          <a:xfrm>
            <a:off x="615950" y="2057400"/>
            <a:ext cx="904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latin typeface="Arial" charset="0"/>
                <a:cs typeface="Arial" charset="0"/>
              </a:rPr>
              <a:t>Temperature/Humidity Sensor</a:t>
            </a:r>
          </a:p>
        </p:txBody>
      </p:sp>
      <p:sp>
        <p:nvSpPr>
          <p:cNvPr id="35843" name="Content Placeholder 2"/>
          <p:cNvSpPr>
            <a:spLocks noGrp="1"/>
          </p:cNvSpPr>
          <p:nvPr>
            <p:ph idx="1"/>
          </p:nvPr>
        </p:nvSpPr>
        <p:spPr/>
        <p:txBody>
          <a:bodyPr/>
          <a:lstStyle/>
          <a:p>
            <a:endParaRPr lang="en-US" smtClean="0"/>
          </a:p>
        </p:txBody>
      </p:sp>
      <p:pic>
        <p:nvPicPr>
          <p:cNvPr id="35844" name="Picture 2"/>
          <p:cNvPicPr>
            <a:picLocks noChangeAspect="1" noChangeArrowheads="1"/>
          </p:cNvPicPr>
          <p:nvPr/>
        </p:nvPicPr>
        <p:blipFill>
          <a:blip r:embed="rId3">
            <a:extLst>
              <a:ext uri="{28A0092B-C50C-407E-A947-70E740481C1C}">
                <a14:useLocalDpi xmlns:a14="http://schemas.microsoft.com/office/drawing/2010/main" val="0"/>
              </a:ext>
            </a:extLst>
          </a:blip>
          <a:srcRect l="13031" t="11653" r="14348" b="7858"/>
          <a:stretch>
            <a:fillRect/>
          </a:stretch>
        </p:blipFill>
        <p:spPr bwMode="auto">
          <a:xfrm>
            <a:off x="355600" y="1447800"/>
            <a:ext cx="9448800" cy="565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4"/>
          <p:cNvSpPr txBox="1">
            <a:spLocks noChangeArrowheads="1"/>
          </p:cNvSpPr>
          <p:nvPr/>
        </p:nvSpPr>
        <p:spPr bwMode="auto">
          <a:xfrm>
            <a:off x="350838" y="1893888"/>
            <a:ext cx="957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95000"/>
              </a:lnSpc>
            </a:pPr>
            <a:r>
              <a:rPr lang="en-US" sz="4800" b="1">
                <a:solidFill>
                  <a:srgbClr val="DE6600"/>
                </a:solidFill>
                <a:latin typeface="Arial" charset="0"/>
              </a:rPr>
              <a:t>Other Open Source Hardware</a:t>
            </a:r>
          </a:p>
        </p:txBody>
      </p:sp>
      <p:sp>
        <p:nvSpPr>
          <p:cNvPr id="36867" name="Text Box 4"/>
          <p:cNvSpPr txBox="1">
            <a:spLocks noChangeArrowheads="1"/>
          </p:cNvSpPr>
          <p:nvPr/>
        </p:nvSpPr>
        <p:spPr bwMode="auto">
          <a:xfrm>
            <a:off x="363538" y="2971800"/>
            <a:ext cx="957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95000"/>
              </a:lnSpc>
            </a:pPr>
            <a:r>
              <a:rPr lang="en-US" sz="4800" b="1">
                <a:solidFill>
                  <a:srgbClr val="DE6600"/>
                </a:solidFill>
                <a:latin typeface="Arial" charset="0"/>
              </a:rPr>
              <a:t>Beaglebone Black</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latin typeface="Arial" charset="0"/>
                <a:cs typeface="Arial" charset="0"/>
              </a:rPr>
              <a:t>Beaglebone Black</a:t>
            </a:r>
          </a:p>
        </p:txBody>
      </p:sp>
      <p:sp>
        <p:nvSpPr>
          <p:cNvPr id="37891" name="Content Placeholder 6"/>
          <p:cNvSpPr>
            <a:spLocks noGrp="1"/>
          </p:cNvSpPr>
          <p:nvPr>
            <p:ph sz="half" idx="1"/>
          </p:nvPr>
        </p:nvSpPr>
        <p:spPr/>
        <p:txBody>
          <a:bodyPr/>
          <a:lstStyle/>
          <a:p>
            <a:r>
              <a:rPr lang="en-US" smtClean="0">
                <a:latin typeface="Calibri" pitchFamily="34" charset="0"/>
              </a:rPr>
              <a:t>Beaglebone makes several boards</a:t>
            </a:r>
          </a:p>
          <a:p>
            <a:r>
              <a:rPr lang="en-US" smtClean="0">
                <a:latin typeface="Calibri" pitchFamily="34" charset="0"/>
              </a:rPr>
              <a:t>Black is the newest, $45 Pi competitor</a:t>
            </a:r>
          </a:p>
          <a:p>
            <a:r>
              <a:rPr lang="en-US" smtClean="0">
                <a:latin typeface="Calibri" pitchFamily="34" charset="0"/>
              </a:rPr>
              <a:t>A little faster than the Pi, 2GB onboard storage, more input/output pins</a:t>
            </a:r>
          </a:p>
        </p:txBody>
      </p:sp>
      <p:sp>
        <p:nvSpPr>
          <p:cNvPr id="37892" name="Content Placeholder 7"/>
          <p:cNvSpPr>
            <a:spLocks noGrp="1"/>
          </p:cNvSpPr>
          <p:nvPr>
            <p:ph sz="half" idx="2"/>
          </p:nvPr>
        </p:nvSpPr>
        <p:spPr/>
        <p:txBody>
          <a:bodyPr/>
          <a:lstStyle/>
          <a:p>
            <a:endParaRPr lang="en-US" smtClean="0"/>
          </a:p>
        </p:txBody>
      </p:sp>
      <p:pic>
        <p:nvPicPr>
          <p:cNvPr id="37893" name="Picture 2" descr="http://www.ti.com/ww/en/beagleboard/product_detail_black_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4150" y="2209800"/>
            <a:ext cx="3930650"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4"/>
          <p:cNvSpPr>
            <a:spLocks noGrp="1"/>
          </p:cNvSpPr>
          <p:nvPr>
            <p:ph type="title"/>
          </p:nvPr>
        </p:nvSpPr>
        <p:spPr/>
        <p:txBody>
          <a:bodyPr/>
          <a:lstStyle/>
          <a:p>
            <a:r>
              <a:rPr lang="en-US" smtClean="0">
                <a:latin typeface="Arial" charset="0"/>
                <a:cs typeface="Arial" charset="0"/>
              </a:rPr>
              <a:t>Beaglebone Black WX Station</a:t>
            </a:r>
          </a:p>
        </p:txBody>
      </p:sp>
      <p:sp>
        <p:nvSpPr>
          <p:cNvPr id="38915" name="Content Placeholder 5"/>
          <p:cNvSpPr>
            <a:spLocks noGrp="1"/>
          </p:cNvSpPr>
          <p:nvPr>
            <p:ph idx="1"/>
          </p:nvPr>
        </p:nvSpPr>
        <p:spPr/>
        <p:txBody>
          <a:bodyPr/>
          <a:lstStyle/>
          <a:p>
            <a:endParaRPr lang="en-US" smtClean="0"/>
          </a:p>
        </p:txBody>
      </p:sp>
      <p:pic>
        <p:nvPicPr>
          <p:cNvPr id="38916" name="Picture 2" descr="C:\Users\Andrew\Dropbox\Camera Uploads\2013-07-02 07.41.43.jpg"/>
          <p:cNvPicPr>
            <a:picLocks noChangeAspect="1" noChangeArrowheads="1"/>
          </p:cNvPicPr>
          <p:nvPr/>
        </p:nvPicPr>
        <p:blipFill>
          <a:blip r:embed="rId3">
            <a:extLst>
              <a:ext uri="{28A0092B-C50C-407E-A947-70E740481C1C}">
                <a14:useLocalDpi xmlns:a14="http://schemas.microsoft.com/office/drawing/2010/main" val="0"/>
              </a:ext>
            </a:extLst>
          </a:blip>
          <a:srcRect t="5788" b="11253"/>
          <a:stretch>
            <a:fillRect/>
          </a:stretch>
        </p:blipFill>
        <p:spPr bwMode="auto">
          <a:xfrm>
            <a:off x="660400" y="1657350"/>
            <a:ext cx="8839200" cy="549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latin typeface="Arial" charset="0"/>
                <a:cs typeface="Arial" charset="0"/>
              </a:rPr>
              <a:t>“Capes”</a:t>
            </a:r>
          </a:p>
        </p:txBody>
      </p:sp>
      <p:sp>
        <p:nvSpPr>
          <p:cNvPr id="39939" name="Content Placeholder 2"/>
          <p:cNvSpPr>
            <a:spLocks noGrp="1"/>
          </p:cNvSpPr>
          <p:nvPr>
            <p:ph idx="1"/>
          </p:nvPr>
        </p:nvSpPr>
        <p:spPr/>
        <p:txBody>
          <a:bodyPr/>
          <a:lstStyle/>
          <a:p>
            <a:endParaRPr lang="en-US" smtClean="0"/>
          </a:p>
        </p:txBody>
      </p:sp>
      <p:pic>
        <p:nvPicPr>
          <p:cNvPr id="39940" name="Picture 2"/>
          <p:cNvPicPr>
            <a:picLocks noChangeAspect="1" noChangeArrowheads="1"/>
          </p:cNvPicPr>
          <p:nvPr/>
        </p:nvPicPr>
        <p:blipFill>
          <a:blip r:embed="rId3">
            <a:extLst>
              <a:ext uri="{28A0092B-C50C-407E-A947-70E740481C1C}">
                <a14:useLocalDpi xmlns:a14="http://schemas.microsoft.com/office/drawing/2010/main" val="0"/>
              </a:ext>
            </a:extLst>
          </a:blip>
          <a:srcRect l="15666" t="7996" r="4686"/>
          <a:stretch>
            <a:fillRect/>
          </a:stretch>
        </p:blipFill>
        <p:spPr bwMode="auto">
          <a:xfrm>
            <a:off x="0" y="1279525"/>
            <a:ext cx="10160000" cy="634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4"/>
          <p:cNvSpPr txBox="1">
            <a:spLocks noChangeArrowheads="1"/>
          </p:cNvSpPr>
          <p:nvPr/>
        </p:nvSpPr>
        <p:spPr bwMode="auto">
          <a:xfrm>
            <a:off x="350838" y="1893888"/>
            <a:ext cx="957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95000"/>
              </a:lnSpc>
            </a:pPr>
            <a:r>
              <a:rPr lang="en-US" sz="4800" b="1" dirty="0" smtClean="0">
                <a:solidFill>
                  <a:srgbClr val="DE6600"/>
                </a:solidFill>
                <a:latin typeface="Arial" charset="0"/>
              </a:rPr>
              <a:t>TI Launchpad</a:t>
            </a:r>
            <a:endParaRPr lang="en-US" sz="4800" b="1" dirty="0">
              <a:solidFill>
                <a:srgbClr val="DE6600"/>
              </a:solidFill>
              <a:latin typeface="Arial"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latin typeface="Arial" charset="0"/>
                <a:cs typeface="Arial" charset="0"/>
              </a:rPr>
              <a:t>TI Launchpad</a:t>
            </a:r>
          </a:p>
        </p:txBody>
      </p:sp>
      <p:pic>
        <p:nvPicPr>
          <p:cNvPr id="41987" name="Picture 3" descr="C:\Users\Andrew\Dropbox\Camera Uploads\2013-02-03 22.31.52.jpg"/>
          <p:cNvPicPr>
            <a:picLocks noChangeAspect="1" noChangeArrowheads="1"/>
          </p:cNvPicPr>
          <p:nvPr/>
        </p:nvPicPr>
        <p:blipFill>
          <a:blip r:embed="rId3">
            <a:extLst>
              <a:ext uri="{28A0092B-C50C-407E-A947-70E740481C1C}">
                <a14:useLocalDpi xmlns:a14="http://schemas.microsoft.com/office/drawing/2010/main" val="0"/>
              </a:ext>
            </a:extLst>
          </a:blip>
          <a:srcRect l="16833" t="12000" r="5667" b="10667"/>
          <a:stretch>
            <a:fillRect/>
          </a:stretch>
        </p:blipFill>
        <p:spPr bwMode="auto">
          <a:xfrm>
            <a:off x="965200" y="1365250"/>
            <a:ext cx="8356600" cy="625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4"/>
          <p:cNvSpPr txBox="1">
            <a:spLocks noChangeArrowheads="1"/>
          </p:cNvSpPr>
          <p:nvPr/>
        </p:nvSpPr>
        <p:spPr bwMode="auto">
          <a:xfrm>
            <a:off x="350838" y="1893888"/>
            <a:ext cx="957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95000"/>
              </a:lnSpc>
            </a:pPr>
            <a:r>
              <a:rPr lang="en-US" sz="4800" b="1" dirty="0" err="1" smtClean="0">
                <a:solidFill>
                  <a:srgbClr val="DE6600"/>
                </a:solidFill>
                <a:latin typeface="Arial" charset="0"/>
              </a:rPr>
              <a:t>Chipkit</a:t>
            </a:r>
            <a:endParaRPr lang="en-US" sz="4800" b="1" dirty="0">
              <a:solidFill>
                <a:srgbClr val="DE6600"/>
              </a:solidFill>
              <a:latin typeface="Arial" charset="0"/>
            </a:endParaRPr>
          </a:p>
        </p:txBody>
      </p:sp>
    </p:spTree>
    <p:extLst>
      <p:ext uri="{BB962C8B-B14F-4D97-AF65-F5344CB8AC3E}">
        <p14:creationId xmlns:p14="http://schemas.microsoft.com/office/powerpoint/2010/main" val="8994326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Chipkit</a:t>
            </a:r>
            <a:r>
              <a:rPr lang="en-US" dirty="0" smtClean="0"/>
              <a:t> Uno32</a:t>
            </a:r>
            <a:endParaRPr lang="en-US" dirty="0"/>
          </a:p>
        </p:txBody>
      </p:sp>
      <p:sp>
        <p:nvSpPr>
          <p:cNvPr id="3" name="Content Placeholder 2"/>
          <p:cNvSpPr>
            <a:spLocks noGrp="1"/>
          </p:cNvSpPr>
          <p:nvPr>
            <p:ph idx="1"/>
          </p:nvPr>
        </p:nvSpPr>
        <p:spPr/>
        <p:txBody>
          <a:bodyPr/>
          <a:lstStyle/>
          <a:p>
            <a:endParaRPr lang="en-US"/>
          </a:p>
        </p:txBody>
      </p:sp>
      <p:pic>
        <p:nvPicPr>
          <p:cNvPr id="1026" name="Picture 2" descr="http://www.digilentinc.com/Data/Products/CHIPKIT-UNO32/chipKIT-Uno32-obl-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4400" y="1905000"/>
            <a:ext cx="4762500" cy="413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101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p:cNvSpPr txBox="1">
            <a:spLocks noChangeArrowheads="1"/>
          </p:cNvSpPr>
          <p:nvPr/>
        </p:nvSpPr>
        <p:spPr bwMode="auto">
          <a:xfrm>
            <a:off x="1263650" y="1851025"/>
            <a:ext cx="8291513" cy="216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eaLnBrk="0" hangingPunct="0">
              <a:defRPr sz="2400">
                <a:solidFill>
                  <a:schemeClr val="tx1"/>
                </a:solidFill>
                <a:latin typeface="Times New Roman" pitchFamily="18" charset="0"/>
              </a:defRPr>
            </a:lvl1pPr>
            <a:lvl2pPr indent="-34290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1" eaLnBrk="1" hangingPunct="1">
              <a:lnSpc>
                <a:spcPct val="95000"/>
              </a:lnSpc>
              <a:buClr>
                <a:srgbClr val="444444"/>
              </a:buClr>
              <a:buSzPct val="100000"/>
              <a:buFontTx/>
              <a:buChar char="•"/>
            </a:pPr>
            <a:r>
              <a:rPr lang="en-US" sz="3700">
                <a:solidFill>
                  <a:srgbClr val="444444"/>
                </a:solidFill>
                <a:latin typeface="Arial" charset="0"/>
              </a:rPr>
              <a:t>Open Source Hardware</a:t>
            </a:r>
          </a:p>
          <a:p>
            <a:pPr lvl="1" eaLnBrk="1" hangingPunct="1">
              <a:lnSpc>
                <a:spcPct val="95000"/>
              </a:lnSpc>
              <a:buClr>
                <a:srgbClr val="444444"/>
              </a:buClr>
              <a:buSzPct val="100000"/>
              <a:buFontTx/>
              <a:buChar char="•"/>
            </a:pPr>
            <a:r>
              <a:rPr lang="en-US" sz="3700">
                <a:solidFill>
                  <a:srgbClr val="444444"/>
                </a:solidFill>
                <a:latin typeface="Arial" charset="0"/>
              </a:rPr>
              <a:t>Open Source Bootloader</a:t>
            </a:r>
            <a:endParaRPr lang="en-US"/>
          </a:p>
          <a:p>
            <a:pPr lvl="1" eaLnBrk="1" hangingPunct="1">
              <a:lnSpc>
                <a:spcPct val="95000"/>
              </a:lnSpc>
              <a:buClr>
                <a:srgbClr val="444444"/>
              </a:buClr>
              <a:buSzPct val="100000"/>
              <a:buFontTx/>
              <a:buChar char="•"/>
            </a:pPr>
            <a:r>
              <a:rPr lang="en-US" sz="3700">
                <a:solidFill>
                  <a:srgbClr val="444444"/>
                </a:solidFill>
                <a:latin typeface="Arial" charset="0"/>
              </a:rPr>
              <a:t>Open Source Development Kit</a:t>
            </a:r>
            <a:endParaRPr lang="en-US"/>
          </a:p>
          <a:p>
            <a:pPr lvl="1" eaLnBrk="1" hangingPunct="1">
              <a:lnSpc>
                <a:spcPct val="95000"/>
              </a:lnSpc>
              <a:buClr>
                <a:srgbClr val="444444"/>
              </a:buClr>
              <a:buSzPct val="100000"/>
              <a:buFontTx/>
              <a:buChar char="•"/>
            </a:pPr>
            <a:r>
              <a:rPr lang="en-US" sz="3700">
                <a:solidFill>
                  <a:srgbClr val="444444"/>
                </a:solidFill>
                <a:latin typeface="Arial" charset="0"/>
              </a:rPr>
              <a:t>Community Driven Support</a:t>
            </a:r>
          </a:p>
        </p:txBody>
      </p:sp>
      <p:pic>
        <p:nvPicPr>
          <p:cNvPr id="512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5200" y="5486400"/>
            <a:ext cx="1498600"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200" y="5689600"/>
            <a:ext cx="1863725"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5588000"/>
            <a:ext cx="1606550"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itle 10"/>
          <p:cNvSpPr>
            <a:spLocks noGrp="1"/>
          </p:cNvSpPr>
          <p:nvPr>
            <p:ph type="title"/>
          </p:nvPr>
        </p:nvSpPr>
        <p:spPr/>
        <p:txBody>
          <a:bodyPr/>
          <a:lstStyle/>
          <a:p>
            <a:pPr eaLnBrk="1" hangingPunct="1"/>
            <a:r>
              <a:rPr lang="en-US" sz="4400" smtClean="0">
                <a:latin typeface="Arial" charset="0"/>
                <a:cs typeface="Arial" charset="0"/>
              </a:rPr>
              <a:t>Open Source</a:t>
            </a:r>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Chipkit</a:t>
            </a:r>
            <a:r>
              <a:rPr lang="en-US" dirty="0" smtClean="0"/>
              <a:t> Uno32 and Max32</a:t>
            </a:r>
            <a:endParaRPr lang="en-US" dirty="0"/>
          </a:p>
        </p:txBody>
      </p:sp>
      <p:sp>
        <p:nvSpPr>
          <p:cNvPr id="3" name="Content Placeholder 2"/>
          <p:cNvSpPr>
            <a:spLocks noGrp="1"/>
          </p:cNvSpPr>
          <p:nvPr>
            <p:ph idx="1"/>
          </p:nvPr>
        </p:nvSpPr>
        <p:spPr/>
        <p:txBody>
          <a:bodyPr/>
          <a:lstStyle/>
          <a:p>
            <a:r>
              <a:rPr lang="en-US" dirty="0" err="1" smtClean="0"/>
              <a:t>Pinouts</a:t>
            </a:r>
            <a:r>
              <a:rPr lang="en-US" dirty="0" smtClean="0"/>
              <a:t> compatible with </a:t>
            </a:r>
            <a:r>
              <a:rPr lang="en-US" dirty="0" err="1" smtClean="0"/>
              <a:t>Arduino</a:t>
            </a:r>
            <a:r>
              <a:rPr lang="en-US" dirty="0" smtClean="0"/>
              <a:t> Shields</a:t>
            </a:r>
          </a:p>
          <a:p>
            <a:r>
              <a:rPr lang="en-US" dirty="0" smtClean="0"/>
              <a:t>Use PIC32 microprocessors</a:t>
            </a:r>
          </a:p>
          <a:p>
            <a:pPr lvl="1"/>
            <a:r>
              <a:rPr lang="en-US" dirty="0" smtClean="0"/>
              <a:t>Asynchronous Processor</a:t>
            </a:r>
          </a:p>
          <a:p>
            <a:pPr lvl="1"/>
            <a:r>
              <a:rPr lang="en-US" dirty="0" smtClean="0"/>
              <a:t>Better for counting applications</a:t>
            </a:r>
            <a:endParaRPr lang="en-US" dirty="0"/>
          </a:p>
        </p:txBody>
      </p:sp>
    </p:spTree>
    <p:extLst>
      <p:ext uri="{BB962C8B-B14F-4D97-AF65-F5344CB8AC3E}">
        <p14:creationId xmlns:p14="http://schemas.microsoft.com/office/powerpoint/2010/main" val="35327474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latin typeface="Arial" charset="0"/>
                <a:cs typeface="Arial" charset="0"/>
              </a:rPr>
              <a:t>Ten Tec Rebel 506</a:t>
            </a:r>
          </a:p>
        </p:txBody>
      </p:sp>
      <p:sp>
        <p:nvSpPr>
          <p:cNvPr id="43011" name="Content Placeholder 2"/>
          <p:cNvSpPr>
            <a:spLocks noGrp="1"/>
          </p:cNvSpPr>
          <p:nvPr>
            <p:ph idx="1"/>
          </p:nvPr>
        </p:nvSpPr>
        <p:spPr/>
        <p:txBody>
          <a:bodyPr/>
          <a:lstStyle/>
          <a:p>
            <a:endParaRPr lang="en-US" smtClean="0"/>
          </a:p>
        </p:txBody>
      </p:sp>
      <p:pic>
        <p:nvPicPr>
          <p:cNvPr id="43012" name="Picture 4" descr="C:\Users\Andrew\Downloads\Rebel 506 Fron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2800" y="1600200"/>
            <a:ext cx="8458200" cy="574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latin typeface="Arial" charset="0"/>
                <a:cs typeface="Arial" charset="0"/>
              </a:rPr>
              <a:t>Ten Tec Rebel 506</a:t>
            </a:r>
          </a:p>
        </p:txBody>
      </p:sp>
      <p:sp>
        <p:nvSpPr>
          <p:cNvPr id="44035" name="Content Placeholder 2"/>
          <p:cNvSpPr>
            <a:spLocks noGrp="1"/>
          </p:cNvSpPr>
          <p:nvPr>
            <p:ph idx="1"/>
          </p:nvPr>
        </p:nvSpPr>
        <p:spPr/>
        <p:txBody>
          <a:bodyPr/>
          <a:lstStyle/>
          <a:p>
            <a:r>
              <a:rPr lang="en-US" dirty="0" smtClean="0"/>
              <a:t>Open Hardware</a:t>
            </a:r>
          </a:p>
          <a:p>
            <a:pPr lvl="1"/>
            <a:r>
              <a:rPr lang="en-US" dirty="0" smtClean="0"/>
              <a:t>Schematics and board layout on Yahoo Group</a:t>
            </a:r>
          </a:p>
          <a:p>
            <a:r>
              <a:rPr lang="en-US" dirty="0" smtClean="0"/>
              <a:t>Open Software</a:t>
            </a:r>
          </a:p>
          <a:p>
            <a:pPr lvl="1"/>
            <a:r>
              <a:rPr lang="en-US" dirty="0" smtClean="0"/>
              <a:t>Source uploaded to Yahoo Group</a:t>
            </a:r>
          </a:p>
          <a:p>
            <a:pPr lvl="1"/>
            <a:r>
              <a:rPr lang="en-US" dirty="0" smtClean="0"/>
              <a:t>Ten Tec will support rigs with </a:t>
            </a:r>
            <a:r>
              <a:rPr lang="en-US" u="sng" dirty="0" smtClean="0"/>
              <a:t>official</a:t>
            </a:r>
            <a:r>
              <a:rPr lang="en-US" dirty="0" smtClean="0"/>
              <a:t> firmware</a:t>
            </a:r>
          </a:p>
          <a:p>
            <a:pPr lvl="1"/>
            <a:r>
              <a:rPr lang="en-US" dirty="0" smtClean="0"/>
              <a:t>Extendable!</a:t>
            </a:r>
          </a:p>
          <a:p>
            <a:r>
              <a:rPr lang="en-US" dirty="0" smtClean="0"/>
              <a:t>~$</a:t>
            </a:r>
            <a:r>
              <a:rPr lang="en-US" dirty="0" smtClean="0"/>
              <a:t>200</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4"/>
          <p:cNvSpPr txBox="1">
            <a:spLocks noChangeArrowheads="1"/>
          </p:cNvSpPr>
          <p:nvPr/>
        </p:nvSpPr>
        <p:spPr bwMode="auto">
          <a:xfrm>
            <a:off x="450850" y="1422400"/>
            <a:ext cx="8896350"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5000"/>
              </a:lnSpc>
            </a:pPr>
            <a:r>
              <a:rPr lang="en-US" sz="3200" dirty="0">
                <a:solidFill>
                  <a:srgbClr val="444444"/>
                </a:solidFill>
                <a:latin typeface="Arial" charset="0"/>
              </a:rPr>
              <a:t>Links to presentation and everything mentioned today: </a:t>
            </a:r>
            <a:endParaRPr lang="en-US" sz="3200" dirty="0"/>
          </a:p>
          <a:p>
            <a:pPr eaLnBrk="1" hangingPunct="1">
              <a:lnSpc>
                <a:spcPct val="95000"/>
              </a:lnSpc>
            </a:pPr>
            <a:r>
              <a:rPr lang="en-US" sz="3200" dirty="0">
                <a:solidFill>
                  <a:srgbClr val="444444"/>
                </a:solidFill>
                <a:latin typeface="Arial" charset="0"/>
              </a:rPr>
              <a:t>http://</a:t>
            </a:r>
            <a:r>
              <a:rPr lang="en-US" sz="3200" dirty="0" smtClean="0">
                <a:solidFill>
                  <a:srgbClr val="444444"/>
                </a:solidFill>
                <a:latin typeface="Arial" charset="0"/>
              </a:rPr>
              <a:t>ke8p.us/go/qcen</a:t>
            </a:r>
            <a:endParaRPr lang="en-US" sz="3200" dirty="0"/>
          </a:p>
          <a:p>
            <a:pPr eaLnBrk="1" hangingPunct="1">
              <a:lnSpc>
                <a:spcPct val="95000"/>
              </a:lnSpc>
            </a:pPr>
            <a:endParaRPr lang="en-US" sz="3200" dirty="0">
              <a:solidFill>
                <a:srgbClr val="444444"/>
              </a:solidFill>
              <a:latin typeface="Arial" charset="0"/>
            </a:endParaRPr>
          </a:p>
          <a:p>
            <a:pPr eaLnBrk="1" hangingPunct="1">
              <a:lnSpc>
                <a:spcPct val="95000"/>
              </a:lnSpc>
            </a:pPr>
            <a:endParaRPr lang="en-US" sz="3200" dirty="0">
              <a:solidFill>
                <a:srgbClr val="444444"/>
              </a:solidFill>
              <a:latin typeface="Arial" charset="0"/>
            </a:endParaRPr>
          </a:p>
          <a:p>
            <a:pPr eaLnBrk="1" hangingPunct="1">
              <a:lnSpc>
                <a:spcPct val="95000"/>
              </a:lnSpc>
            </a:pPr>
            <a:r>
              <a:rPr lang="en-US" sz="3200" dirty="0">
                <a:solidFill>
                  <a:srgbClr val="444444"/>
                </a:solidFill>
                <a:latin typeface="Arial" charset="0"/>
              </a:rPr>
              <a:t>Andrew </a:t>
            </a:r>
            <a:r>
              <a:rPr lang="en-US" sz="3200" dirty="0" err="1">
                <a:solidFill>
                  <a:srgbClr val="444444"/>
                </a:solidFill>
                <a:latin typeface="Arial" charset="0"/>
              </a:rPr>
              <a:t>Rohne</a:t>
            </a:r>
            <a:r>
              <a:rPr lang="en-US" sz="3200" dirty="0">
                <a:solidFill>
                  <a:srgbClr val="444444"/>
                </a:solidFill>
                <a:latin typeface="Arial" charset="0"/>
              </a:rPr>
              <a:t>, KE8P</a:t>
            </a:r>
            <a:endParaRPr lang="en-US" sz="3200" dirty="0"/>
          </a:p>
          <a:p>
            <a:pPr eaLnBrk="1" hangingPunct="1">
              <a:lnSpc>
                <a:spcPct val="95000"/>
              </a:lnSpc>
            </a:pPr>
            <a:r>
              <a:rPr lang="en-US" sz="3200" dirty="0">
                <a:solidFill>
                  <a:srgbClr val="444444"/>
                </a:solidFill>
                <a:latin typeface="Arial" charset="0"/>
              </a:rPr>
              <a:t>ke8p@ke8p.us</a:t>
            </a:r>
            <a:endParaRPr lang="en-US" sz="3200" dirty="0"/>
          </a:p>
          <a:p>
            <a:pPr eaLnBrk="1" hangingPunct="1">
              <a:lnSpc>
                <a:spcPct val="95000"/>
              </a:lnSpc>
            </a:pPr>
            <a:r>
              <a:rPr lang="en-US" sz="3200" dirty="0">
                <a:solidFill>
                  <a:srgbClr val="444444"/>
                </a:solidFill>
                <a:latin typeface="Arial" charset="0"/>
              </a:rPr>
              <a:t>Twitter: @KE8P</a:t>
            </a:r>
            <a:endParaRPr lang="en-US" sz="3200" dirty="0"/>
          </a:p>
          <a:p>
            <a:pPr eaLnBrk="1" hangingPunct="1">
              <a:lnSpc>
                <a:spcPct val="95000"/>
              </a:lnSpc>
            </a:pPr>
            <a:r>
              <a:rPr lang="en-US" sz="3200" dirty="0">
                <a:solidFill>
                  <a:srgbClr val="444444"/>
                </a:solidFill>
                <a:latin typeface="Arial" charset="0"/>
              </a:rPr>
              <a:t>Web: http://ke8p.us</a:t>
            </a:r>
          </a:p>
        </p:txBody>
      </p:sp>
      <p:sp>
        <p:nvSpPr>
          <p:cNvPr id="45059" name="Title 5"/>
          <p:cNvSpPr>
            <a:spLocks noGrp="1"/>
          </p:cNvSpPr>
          <p:nvPr>
            <p:ph type="title"/>
          </p:nvPr>
        </p:nvSpPr>
        <p:spPr/>
        <p:txBody>
          <a:bodyPr/>
          <a:lstStyle/>
          <a:p>
            <a:pPr eaLnBrk="1" hangingPunct="1"/>
            <a:r>
              <a:rPr lang="en-US" smtClean="0">
                <a:latin typeface="Arial" charset="0"/>
                <a:cs typeface="Arial" charset="0"/>
              </a:rPr>
              <a:t>Resources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5"/>
          <p:cNvSpPr>
            <a:spLocks noGrp="1"/>
          </p:cNvSpPr>
          <p:nvPr>
            <p:ph type="title"/>
          </p:nvPr>
        </p:nvSpPr>
        <p:spPr/>
        <p:txBody>
          <a:bodyPr/>
          <a:lstStyle/>
          <a:p>
            <a:pPr eaLnBrk="1" hangingPunct="1"/>
            <a:r>
              <a:rPr lang="en-US" smtClean="0">
                <a:latin typeface="Arial" charset="0"/>
                <a:cs typeface="Arial" charset="0"/>
              </a:rPr>
              <a:t>Terminology</a:t>
            </a:r>
          </a:p>
        </p:txBody>
      </p:sp>
      <p:sp>
        <p:nvSpPr>
          <p:cNvPr id="6147" name="Text Box 5"/>
          <p:cNvSpPr txBox="1">
            <a:spLocks noChangeArrowheads="1"/>
          </p:cNvSpPr>
          <p:nvPr/>
        </p:nvSpPr>
        <p:spPr bwMode="auto">
          <a:xfrm>
            <a:off x="552450" y="1606550"/>
            <a:ext cx="9248775" cy="267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eaLnBrk="0" hangingPunct="0">
              <a:defRPr sz="2400">
                <a:solidFill>
                  <a:schemeClr val="tx1"/>
                </a:solidFill>
                <a:latin typeface="Times New Roman" pitchFamily="18" charset="0"/>
              </a:defRPr>
            </a:lvl1pPr>
            <a:lvl2pPr indent="-34290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1" eaLnBrk="1" hangingPunct="1">
              <a:lnSpc>
                <a:spcPct val="95000"/>
              </a:lnSpc>
              <a:buClr>
                <a:srgbClr val="444444"/>
              </a:buClr>
              <a:buSzPct val="100000"/>
              <a:buFontTx/>
              <a:buChar char="•"/>
            </a:pPr>
            <a:r>
              <a:rPr lang="en-US" sz="3700">
                <a:solidFill>
                  <a:srgbClr val="444444"/>
                </a:solidFill>
                <a:latin typeface="Arial" charset="0"/>
              </a:rPr>
              <a:t>I/O Board - main microcontroller</a:t>
            </a:r>
            <a:endParaRPr lang="en-US"/>
          </a:p>
          <a:p>
            <a:pPr lvl="1" eaLnBrk="1" hangingPunct="1">
              <a:lnSpc>
                <a:spcPct val="95000"/>
              </a:lnSpc>
              <a:buClr>
                <a:srgbClr val="444444"/>
              </a:buClr>
              <a:buSzPct val="100000"/>
              <a:buFontTx/>
              <a:buChar char="•"/>
            </a:pPr>
            <a:r>
              <a:rPr lang="en-US" sz="3700">
                <a:solidFill>
                  <a:srgbClr val="444444"/>
                </a:solidFill>
                <a:latin typeface="Arial" charset="0"/>
              </a:rPr>
              <a:t>Shield - add-on boards</a:t>
            </a:r>
            <a:endParaRPr lang="en-US"/>
          </a:p>
          <a:p>
            <a:pPr lvl="1" eaLnBrk="1" hangingPunct="1">
              <a:lnSpc>
                <a:spcPct val="95000"/>
              </a:lnSpc>
              <a:buClr>
                <a:srgbClr val="444444"/>
              </a:buClr>
              <a:buSzPct val="100000"/>
              <a:buFontTx/>
              <a:buChar char="•"/>
            </a:pPr>
            <a:r>
              <a:rPr lang="en-US" sz="3700">
                <a:solidFill>
                  <a:srgbClr val="444444"/>
                </a:solidFill>
                <a:latin typeface="Arial" charset="0"/>
              </a:rPr>
              <a:t>Sketch - the program</a:t>
            </a:r>
            <a:endParaRPr lang="en-US"/>
          </a:p>
          <a:p>
            <a:pPr lvl="1" eaLnBrk="1" hangingPunct="1">
              <a:lnSpc>
                <a:spcPct val="95000"/>
              </a:lnSpc>
              <a:buClr>
                <a:srgbClr val="444444"/>
              </a:buClr>
              <a:buSzPct val="100000"/>
              <a:buFontTx/>
              <a:buChar char="•"/>
            </a:pPr>
            <a:r>
              <a:rPr lang="en-US" sz="3700">
                <a:solidFill>
                  <a:srgbClr val="444444"/>
                </a:solidFill>
                <a:latin typeface="Arial" charset="0"/>
              </a:rPr>
              <a:t>Sensor - components (thermistors, etc.)</a:t>
            </a:r>
            <a:endParaRPr lang="en-US"/>
          </a:p>
          <a:p>
            <a:pPr lvl="1" eaLnBrk="1" hangingPunct="1">
              <a:lnSpc>
                <a:spcPct val="95000"/>
              </a:lnSpc>
              <a:buClr>
                <a:srgbClr val="444444"/>
              </a:buClr>
              <a:buSzPct val="100000"/>
              <a:buFontTx/>
              <a:buChar char="•"/>
            </a:pPr>
            <a:r>
              <a:rPr lang="en-US" sz="3700">
                <a:solidFill>
                  <a:srgbClr val="444444"/>
                </a:solidFill>
                <a:latin typeface="Arial" charset="0"/>
              </a:rPr>
              <a:t>Modules - serial data (GPS module, etc.)</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660400" y="1866900"/>
            <a:ext cx="9220200"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5000"/>
              </a:lnSpc>
            </a:pPr>
            <a:r>
              <a:rPr lang="en-US" sz="3700">
                <a:solidFill>
                  <a:srgbClr val="444444"/>
                </a:solidFill>
                <a:latin typeface="Arial" charset="0"/>
              </a:rPr>
              <a:t>Digital IO (LEDs, switches)</a:t>
            </a:r>
            <a:endParaRPr lang="en-US"/>
          </a:p>
          <a:p>
            <a:pPr eaLnBrk="1" hangingPunct="1">
              <a:lnSpc>
                <a:spcPct val="95000"/>
              </a:lnSpc>
            </a:pPr>
            <a:r>
              <a:rPr lang="en-US" sz="3700">
                <a:solidFill>
                  <a:srgbClr val="444444"/>
                </a:solidFill>
                <a:latin typeface="Arial" charset="0"/>
              </a:rPr>
              <a:t>Analog IO (resistive sensor data)</a:t>
            </a:r>
            <a:endParaRPr lang="en-US"/>
          </a:p>
          <a:p>
            <a:pPr eaLnBrk="1" hangingPunct="1">
              <a:lnSpc>
                <a:spcPct val="95000"/>
              </a:lnSpc>
            </a:pPr>
            <a:r>
              <a:rPr lang="en-US" sz="3700">
                <a:solidFill>
                  <a:srgbClr val="444444"/>
                </a:solidFill>
                <a:latin typeface="Arial" charset="0"/>
              </a:rPr>
              <a:t>Serial Connection (Sensors, GPS, etc)</a:t>
            </a:r>
            <a:endParaRPr lang="en-US"/>
          </a:p>
          <a:p>
            <a:pPr eaLnBrk="1" hangingPunct="1">
              <a:lnSpc>
                <a:spcPct val="95000"/>
              </a:lnSpc>
            </a:pPr>
            <a:endParaRPr lang="en-US" sz="3700">
              <a:solidFill>
                <a:srgbClr val="444444"/>
              </a:solidFill>
              <a:latin typeface="Arial" charset="0"/>
            </a:endParaRPr>
          </a:p>
          <a:p>
            <a:pPr eaLnBrk="1" hangingPunct="1">
              <a:lnSpc>
                <a:spcPct val="95000"/>
              </a:lnSpc>
            </a:pPr>
            <a:r>
              <a:rPr lang="en-US" sz="3700">
                <a:solidFill>
                  <a:srgbClr val="444444"/>
                </a:solidFill>
                <a:latin typeface="Arial" charset="0"/>
              </a:rPr>
              <a:t>Program from your computer</a:t>
            </a:r>
            <a:endParaRPr lang="en-US"/>
          </a:p>
          <a:p>
            <a:pPr eaLnBrk="1" hangingPunct="1">
              <a:lnSpc>
                <a:spcPct val="95000"/>
              </a:lnSpc>
            </a:pPr>
            <a:endParaRPr lang="en-US" sz="3700">
              <a:solidFill>
                <a:srgbClr val="444444"/>
              </a:solidFill>
              <a:latin typeface="Arial" charset="0"/>
            </a:endParaRPr>
          </a:p>
          <a:p>
            <a:pPr eaLnBrk="1" hangingPunct="1">
              <a:lnSpc>
                <a:spcPct val="95000"/>
              </a:lnSpc>
            </a:pPr>
            <a:endParaRPr lang="en-US" sz="3700">
              <a:solidFill>
                <a:srgbClr val="444444"/>
              </a:solidFill>
              <a:latin typeface="Arial" charset="0"/>
            </a:endParaRPr>
          </a:p>
          <a:p>
            <a:pPr eaLnBrk="1" hangingPunct="1">
              <a:lnSpc>
                <a:spcPct val="95000"/>
              </a:lnSpc>
            </a:pPr>
            <a:r>
              <a:rPr lang="en-US" sz="3700">
                <a:solidFill>
                  <a:srgbClr val="444444"/>
                </a:solidFill>
                <a:latin typeface="Arial" charset="0"/>
              </a:rPr>
              <a:t>Your limit is only your creativity!</a:t>
            </a:r>
          </a:p>
        </p:txBody>
      </p:sp>
      <p:sp>
        <p:nvSpPr>
          <p:cNvPr id="7171" name="Title 5"/>
          <p:cNvSpPr>
            <a:spLocks noGrp="1"/>
          </p:cNvSpPr>
          <p:nvPr>
            <p:ph type="title"/>
          </p:nvPr>
        </p:nvSpPr>
        <p:spPr/>
        <p:txBody>
          <a:bodyPr/>
          <a:lstStyle/>
          <a:p>
            <a:pPr eaLnBrk="1" hangingPunct="1"/>
            <a:r>
              <a:rPr lang="en-US" sz="4400" smtClean="0">
                <a:latin typeface="Arial" charset="0"/>
                <a:cs typeface="Arial" charset="0"/>
              </a:rPr>
              <a:t>What do these do?</a:t>
            </a:r>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20800"/>
            <a:ext cx="36830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4267200"/>
            <a:ext cx="4191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7112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5384800"/>
            <a:ext cx="41783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3556000"/>
            <a:ext cx="30480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itle 10"/>
          <p:cNvSpPr>
            <a:spLocks noGrp="1"/>
          </p:cNvSpPr>
          <p:nvPr>
            <p:ph type="title"/>
          </p:nvPr>
        </p:nvSpPr>
        <p:spPr/>
        <p:txBody>
          <a:bodyPr/>
          <a:lstStyle/>
          <a:p>
            <a:pPr eaLnBrk="1" hangingPunct="1"/>
            <a:r>
              <a:rPr lang="en-US" sz="4400" smtClean="0">
                <a:latin typeface="Arial" charset="0"/>
                <a:cs typeface="Arial" charset="0"/>
              </a:rPr>
              <a:t>Arduino I/O Boards</a:t>
            </a:r>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latin typeface="Arial" charset="0"/>
                <a:cs typeface="Arial" charset="0"/>
              </a:rPr>
              <a:t>More Boards</a:t>
            </a:r>
          </a:p>
        </p:txBody>
      </p:sp>
      <p:pic>
        <p:nvPicPr>
          <p:cNvPr id="9219" name="Picture 2" descr="http://farm9.staticflickr.com/8044/8134573901_63952a4f17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1295400"/>
            <a:ext cx="7124700" cy="318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http://arduino.cc/en/uploads/Main/ArduinoDue_Fro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4600" y="4206875"/>
            <a:ext cx="6149975"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10"/>
          <p:cNvSpPr txBox="1">
            <a:spLocks noChangeArrowheads="1"/>
          </p:cNvSpPr>
          <p:nvPr/>
        </p:nvSpPr>
        <p:spPr bwMode="auto">
          <a:xfrm>
            <a:off x="12700" y="7112000"/>
            <a:ext cx="3208338"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5000"/>
              </a:lnSpc>
            </a:pPr>
            <a:r>
              <a:rPr lang="en-US" sz="2700">
                <a:solidFill>
                  <a:srgbClr val="444444"/>
                </a:solidFill>
                <a:latin typeface="Arial" charset="0"/>
              </a:rPr>
              <a:t>15 current boards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latin typeface="Arial" charset="0"/>
                <a:cs typeface="Arial" charset="0"/>
              </a:rPr>
              <a:t>Compatible Boards</a:t>
            </a:r>
          </a:p>
        </p:txBody>
      </p:sp>
      <p:pic>
        <p:nvPicPr>
          <p:cNvPr id="10243" name="Picture 2" descr="C:\Users\Andrew\Dropbox\Camera Uploads\2012-12-30 15.32.37.jpg"/>
          <p:cNvPicPr>
            <a:picLocks noChangeAspect="1" noChangeArrowheads="1"/>
          </p:cNvPicPr>
          <p:nvPr/>
        </p:nvPicPr>
        <p:blipFill>
          <a:blip r:embed="rId3">
            <a:extLst>
              <a:ext uri="{28A0092B-C50C-407E-A947-70E740481C1C}">
                <a14:useLocalDpi xmlns:a14="http://schemas.microsoft.com/office/drawing/2010/main" val="0"/>
              </a:ext>
            </a:extLst>
          </a:blip>
          <a:srcRect l="21811" t="11852" r="21399" b="34074"/>
          <a:stretch>
            <a:fillRect/>
          </a:stretch>
        </p:blipFill>
        <p:spPr bwMode="auto">
          <a:xfrm>
            <a:off x="127000" y="1143000"/>
            <a:ext cx="43815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http://ruggedcircuits.com/assets/images/AM010_0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0400" y="1143000"/>
            <a:ext cx="400685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Box 2"/>
          <p:cNvSpPr txBox="1">
            <a:spLocks noChangeArrowheads="1"/>
          </p:cNvSpPr>
          <p:nvPr/>
        </p:nvSpPr>
        <p:spPr bwMode="auto">
          <a:xfrm>
            <a:off x="431800" y="7085013"/>
            <a:ext cx="33067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b="1">
                <a:latin typeface="Calibri" pitchFamily="34" charset="0"/>
              </a:rPr>
              <a:t>These are two of MANY!</a:t>
            </a: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2709</TotalTime>
  <Words>1201</Words>
  <Application>Microsoft Office PowerPoint</Application>
  <PresentationFormat>Custom</PresentationFormat>
  <Paragraphs>237</Paragraphs>
  <Slides>43</Slides>
  <Notes>36</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Default Design</vt:lpstr>
      <vt:lpstr>Introduction to Arduino Microcontrollers</vt:lpstr>
      <vt:lpstr>Presentation Outline</vt:lpstr>
      <vt:lpstr>What is it?</vt:lpstr>
      <vt:lpstr>Open Source</vt:lpstr>
      <vt:lpstr>Terminology</vt:lpstr>
      <vt:lpstr>What do these do?</vt:lpstr>
      <vt:lpstr>Arduino I/O Boards</vt:lpstr>
      <vt:lpstr>More Boards</vt:lpstr>
      <vt:lpstr>Compatible Boards</vt:lpstr>
      <vt:lpstr>Compatible Boards</vt:lpstr>
      <vt:lpstr>Shields</vt:lpstr>
      <vt:lpstr>And more shields…</vt:lpstr>
      <vt:lpstr>Even more shields!</vt:lpstr>
      <vt:lpstr>Modules</vt:lpstr>
      <vt:lpstr>Sensors and Modules</vt:lpstr>
      <vt:lpstr>Sensors</vt:lpstr>
      <vt:lpstr>Sketches</vt:lpstr>
      <vt:lpstr>PowerPoint Presentation</vt:lpstr>
      <vt:lpstr>Applications - APRS</vt:lpstr>
      <vt:lpstr>Rig Adjustment for Doppler Effect</vt:lpstr>
      <vt:lpstr>Morse Code Keyboard</vt:lpstr>
      <vt:lpstr>Arduino Controlled Tuner</vt:lpstr>
      <vt:lpstr>Others</vt:lpstr>
      <vt:lpstr>Getting Started</vt:lpstr>
      <vt:lpstr>With Starter Sets</vt:lpstr>
      <vt:lpstr>PowerPoint Presentation</vt:lpstr>
      <vt:lpstr>Raspberry Pi</vt:lpstr>
      <vt:lpstr>Pi TNC</vt:lpstr>
      <vt:lpstr>Raspberry Pi Accessories</vt:lpstr>
      <vt:lpstr>Temperature/Humidity Sensor</vt:lpstr>
      <vt:lpstr>Temperature/Humidity Sensor</vt:lpstr>
      <vt:lpstr>PowerPoint Presentation</vt:lpstr>
      <vt:lpstr>Beaglebone Black</vt:lpstr>
      <vt:lpstr>Beaglebone Black WX Station</vt:lpstr>
      <vt:lpstr>“Capes”</vt:lpstr>
      <vt:lpstr>PowerPoint Presentation</vt:lpstr>
      <vt:lpstr>TI Launchpad</vt:lpstr>
      <vt:lpstr>PowerPoint Presentation</vt:lpstr>
      <vt:lpstr>Chipkit Uno32</vt:lpstr>
      <vt:lpstr>Chipkit Uno32 and Max32</vt:lpstr>
      <vt:lpstr>Ten Tec Rebel 506</vt:lpstr>
      <vt:lpstr>Ten Tec Rebel 506</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dc:creator>
  <cp:lastModifiedBy>Andrew</cp:lastModifiedBy>
  <cp:revision>47</cp:revision>
  <cp:lastPrinted>2011-10-14T23:23:11Z</cp:lastPrinted>
  <dcterms:created xsi:type="dcterms:W3CDTF">2004-05-06T09:28:21Z</dcterms:created>
  <dcterms:modified xsi:type="dcterms:W3CDTF">2013-10-09T00:31:17Z</dcterms:modified>
</cp:coreProperties>
</file>